
<file path=[Content_Types].xml><?xml version="1.0" encoding="utf-8"?>
<Types xmlns="http://schemas.openxmlformats.org/package/2006/content-types">
  <Default ContentType="application/x-fontdata" Extension="fntdata"/>
  <Default ContentType="image/gif" Extension="gif"/>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Lst>
  <p:sldSz cx="18288000" cy="10287000"/>
  <p:notesSz cx="6858000" cy="9144000"/>
  <p:embeddedFontLst>
    <p:embeddedFont>
      <p:font typeface="Fredoka" charset="1" panose="02000000000000000000"/>
      <p:regular r:id="rId27"/>
    </p:embeddedFont>
    <p:embeddedFont>
      <p:font typeface="Crimson Pro Bold" charset="1" panose="00000000000000000000"/>
      <p:regular r:id="rId28"/>
    </p:embeddedFont>
    <p:embeddedFont>
      <p:font typeface="Muli Bold" charset="1" panose="00000800000000000000"/>
      <p:regular r:id="rId29"/>
    </p:embeddedFont>
    <p:embeddedFont>
      <p:font typeface="Muli Bold Bold" charset="1" panose="00000900000000000000"/>
      <p:regular r:id="rId30"/>
    </p:embeddedFont>
    <p:embeddedFont>
      <p:font typeface="Crimson Pro" charset="1" panose="00000000000000000000"/>
      <p:regular r:id="rId31"/>
    </p:embeddedFont>
    <p:embeddedFont>
      <p:font typeface="Cooper BT Light" charset="1" panose="0208050304030B020404"/>
      <p:regular r:id="rId32"/>
    </p:embeddedFont>
    <p:embeddedFont>
      <p:font typeface="Cooper BT Bold" charset="1" panose="0208080404030B020404"/>
      <p:regular r:id="rId3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sv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 Id="rId3" Target="../media/image24.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gif" Type="http://schemas.openxmlformats.org/officeDocument/2006/relationships/image"/><Relationship Id="rId3" Target="../media/image5.png" Type="http://schemas.openxmlformats.org/officeDocument/2006/relationships/image"/><Relationship Id="rId4" Target="../media/image1.pn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 Id="rId3" Target="../media/image26.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png" Type="http://schemas.openxmlformats.org/officeDocument/2006/relationships/image"/><Relationship Id="rId4" Target="../media/image10.svg" Type="http://schemas.openxmlformats.org/officeDocument/2006/relationships/image"/><Relationship Id="rId5" Target="../media/image11.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1300434" y="3781130"/>
            <a:ext cx="7032832" cy="6505870"/>
            <a:chOff x="0" y="0"/>
            <a:chExt cx="9377110" cy="8674493"/>
          </a:xfrm>
        </p:grpSpPr>
        <p:grpSp>
          <p:nvGrpSpPr>
            <p:cNvPr name="Group 3" id="3"/>
            <p:cNvGrpSpPr/>
            <p:nvPr/>
          </p:nvGrpSpPr>
          <p:grpSpPr>
            <a:xfrm rot="0">
              <a:off x="0" y="0"/>
              <a:ext cx="6805188" cy="6805188"/>
              <a:chOff x="0" y="0"/>
              <a:chExt cx="6350000" cy="6350000"/>
            </a:xfrm>
          </p:grpSpPr>
          <p:sp>
            <p:nvSpPr>
              <p:cNvPr name="Freeform 4" id="4"/>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FF9FD"/>
              </a:solidFill>
            </p:spPr>
          </p:sp>
        </p:grpSp>
        <p:sp>
          <p:nvSpPr>
            <p:cNvPr name="Freeform 5" id="5"/>
            <p:cNvSpPr/>
            <p:nvPr/>
          </p:nvSpPr>
          <p:spPr>
            <a:xfrm flipH="false" flipV="false" rot="0">
              <a:off x="2675621" y="6915352"/>
              <a:ext cx="6701489" cy="1759141"/>
            </a:xfrm>
            <a:custGeom>
              <a:avLst/>
              <a:gdLst/>
              <a:ahLst/>
              <a:cxnLst/>
              <a:rect r="r" b="b" t="t" l="l"/>
              <a:pathLst>
                <a:path h="1759141" w="6701489">
                  <a:moveTo>
                    <a:pt x="0" y="0"/>
                  </a:moveTo>
                  <a:lnTo>
                    <a:pt x="6701489" y="0"/>
                  </a:lnTo>
                  <a:lnTo>
                    <a:pt x="6701489" y="1759141"/>
                  </a:lnTo>
                  <a:lnTo>
                    <a:pt x="0" y="1759141"/>
                  </a:lnTo>
                  <a:lnTo>
                    <a:pt x="0" y="0"/>
                  </a:lnTo>
                  <a:close/>
                </a:path>
              </a:pathLst>
            </a:custGeom>
            <a:blipFill>
              <a:blip r:embed="rId2">
                <a:alphaModFix amt="51000"/>
              </a:blip>
              <a:stretch>
                <a:fillRect l="0" t="0" r="0" b="0"/>
              </a:stretch>
            </a:blipFill>
          </p:spPr>
        </p:sp>
        <p:sp>
          <p:nvSpPr>
            <p:cNvPr name="Freeform 6" id="6"/>
            <p:cNvSpPr/>
            <p:nvPr/>
          </p:nvSpPr>
          <p:spPr>
            <a:xfrm flipH="true" flipV="false" rot="0">
              <a:off x="688635" y="482151"/>
              <a:ext cx="7486065" cy="7737535"/>
            </a:xfrm>
            <a:custGeom>
              <a:avLst/>
              <a:gdLst/>
              <a:ahLst/>
              <a:cxnLst/>
              <a:rect r="r" b="b" t="t" l="l"/>
              <a:pathLst>
                <a:path h="7737535" w="7486065">
                  <a:moveTo>
                    <a:pt x="7486065" y="0"/>
                  </a:moveTo>
                  <a:lnTo>
                    <a:pt x="0" y="0"/>
                  </a:lnTo>
                  <a:lnTo>
                    <a:pt x="0" y="7737535"/>
                  </a:lnTo>
                  <a:lnTo>
                    <a:pt x="7486065" y="7737535"/>
                  </a:lnTo>
                  <a:lnTo>
                    <a:pt x="7486065" y="0"/>
                  </a:lnTo>
                  <a:close/>
                </a:path>
              </a:pathLst>
            </a:custGeom>
            <a:blipFill>
              <a:blip r:embed="rId3"/>
              <a:stretch>
                <a:fillRect l="0" t="0" r="0" b="0"/>
              </a:stretch>
            </a:blipFill>
          </p:spPr>
        </p:sp>
      </p:grpSp>
      <p:sp>
        <p:nvSpPr>
          <p:cNvPr name="Freeform 7" id="7"/>
          <p:cNvSpPr/>
          <p:nvPr/>
        </p:nvSpPr>
        <p:spPr>
          <a:xfrm flipH="false" flipV="false" rot="1736157">
            <a:off x="16499997" y="387405"/>
            <a:ext cx="1115560" cy="1840100"/>
          </a:xfrm>
          <a:custGeom>
            <a:avLst/>
            <a:gdLst/>
            <a:ahLst/>
            <a:cxnLst/>
            <a:rect r="r" b="b" t="t" l="l"/>
            <a:pathLst>
              <a:path h="1840100" w="1115560">
                <a:moveTo>
                  <a:pt x="0" y="0"/>
                </a:moveTo>
                <a:lnTo>
                  <a:pt x="1115561" y="0"/>
                </a:lnTo>
                <a:lnTo>
                  <a:pt x="1115561" y="1840100"/>
                </a:lnTo>
                <a:lnTo>
                  <a:pt x="0" y="1840100"/>
                </a:lnTo>
                <a:lnTo>
                  <a:pt x="0" y="0"/>
                </a:lnTo>
                <a:close/>
              </a:path>
            </a:pathLst>
          </a:custGeom>
          <a:blipFill>
            <a:blip r:embed="rId4"/>
            <a:stretch>
              <a:fillRect l="0" t="0" r="0" b="0"/>
            </a:stretch>
          </a:blipFill>
        </p:spPr>
      </p:sp>
      <p:sp>
        <p:nvSpPr>
          <p:cNvPr name="TextBox 8" id="8"/>
          <p:cNvSpPr txBox="true"/>
          <p:nvPr/>
        </p:nvSpPr>
        <p:spPr>
          <a:xfrm rot="0">
            <a:off x="1028700" y="1307455"/>
            <a:ext cx="12738044" cy="3543300"/>
          </a:xfrm>
          <a:prstGeom prst="rect">
            <a:avLst/>
          </a:prstGeom>
        </p:spPr>
        <p:txBody>
          <a:bodyPr anchor="t" rtlCol="false" tIns="0" lIns="0" bIns="0" rIns="0">
            <a:spAutoFit/>
          </a:bodyPr>
          <a:lstStyle/>
          <a:p>
            <a:pPr algn="l">
              <a:lnSpc>
                <a:spcPts val="9363"/>
              </a:lnSpc>
            </a:pPr>
            <a:r>
              <a:rPr lang="en-US" sz="7803">
                <a:solidFill>
                  <a:srgbClr val="0E2C4B"/>
                </a:solidFill>
                <a:latin typeface="Fredoka"/>
                <a:ea typeface="Fredoka"/>
                <a:cs typeface="Fredoka"/>
                <a:sym typeface="Fredoka"/>
              </a:rPr>
              <a:t>Design and Performance Analysis of Pharmacy Information Systems</a:t>
            </a:r>
          </a:p>
        </p:txBody>
      </p:sp>
      <p:sp>
        <p:nvSpPr>
          <p:cNvPr name="TextBox 9" id="9"/>
          <p:cNvSpPr txBox="true"/>
          <p:nvPr/>
        </p:nvSpPr>
        <p:spPr>
          <a:xfrm rot="0">
            <a:off x="2704535" y="5869302"/>
            <a:ext cx="5800329" cy="3388998"/>
          </a:xfrm>
          <a:prstGeom prst="rect">
            <a:avLst/>
          </a:prstGeom>
        </p:spPr>
        <p:txBody>
          <a:bodyPr anchor="t" rtlCol="false" tIns="0" lIns="0" bIns="0" rIns="0">
            <a:spAutoFit/>
          </a:bodyPr>
          <a:lstStyle/>
          <a:p>
            <a:pPr algn="l">
              <a:lnSpc>
                <a:spcPts val="8959"/>
              </a:lnSpc>
            </a:pPr>
            <a:r>
              <a:rPr lang="en-US" sz="6399" b="true">
                <a:solidFill>
                  <a:srgbClr val="0E2C4B"/>
                </a:solidFill>
                <a:latin typeface="Crimson Pro Bold"/>
                <a:ea typeface="Crimson Pro Bold"/>
                <a:cs typeface="Crimson Pro Bold"/>
                <a:sym typeface="Crimson Pro Bold"/>
              </a:rPr>
              <a:t>SANDHIYA . M</a:t>
            </a:r>
          </a:p>
          <a:p>
            <a:pPr algn="l">
              <a:lnSpc>
                <a:spcPts val="8959"/>
              </a:lnSpc>
            </a:pPr>
            <a:r>
              <a:rPr lang="en-US" sz="6399" b="true">
                <a:solidFill>
                  <a:srgbClr val="0E2C4B"/>
                </a:solidFill>
                <a:latin typeface="Crimson Pro Bold"/>
                <a:ea typeface="Crimson Pro Bold"/>
                <a:cs typeface="Crimson Pro Bold"/>
                <a:sym typeface="Crimson Pro Bold"/>
              </a:rPr>
              <a:t>CSE - C (III Year)</a:t>
            </a:r>
          </a:p>
          <a:p>
            <a:pPr algn="l">
              <a:lnSpc>
                <a:spcPts val="9099"/>
              </a:lnSpc>
              <a:spcBef>
                <a:spcPct val="0"/>
              </a:spcBef>
            </a:pPr>
            <a:r>
              <a:rPr lang="en-US" b="true" sz="6499">
                <a:solidFill>
                  <a:srgbClr val="0E2C4B"/>
                </a:solidFill>
                <a:latin typeface="Crimson Pro Bold"/>
                <a:ea typeface="Crimson Pro Bold"/>
                <a:cs typeface="Crimson Pro Bold"/>
                <a:sym typeface="Crimson Pro Bold"/>
              </a:rPr>
              <a:t>211422104424</a:t>
            </a:r>
          </a:p>
        </p:txBody>
      </p:sp>
    </p:spTree>
  </p:cSld>
  <p:clrMapOvr>
    <a:masterClrMapping/>
  </p:clrMapOvr>
</p:sld>
</file>

<file path=ppt/slides/slide10.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737484" y="1244600"/>
            <a:ext cx="16813033" cy="8543925"/>
          </a:xfrm>
          <a:prstGeom prst="rect">
            <a:avLst/>
          </a:prstGeom>
        </p:spPr>
        <p:txBody>
          <a:bodyPr anchor="t" rtlCol="false" tIns="0" lIns="0" bIns="0" rIns="0">
            <a:spAutoFit/>
          </a:bodyPr>
          <a:lstStyle/>
          <a:p>
            <a:pPr algn="ctr">
              <a:lnSpc>
                <a:spcPts val="6487"/>
              </a:lnSpc>
            </a:pPr>
            <a:r>
              <a:rPr lang="en-US" sz="5406" b="true">
                <a:solidFill>
                  <a:srgbClr val="000000"/>
                </a:solidFill>
                <a:latin typeface="Crimson Pro Bold"/>
                <a:ea typeface="Crimson Pro Bold"/>
                <a:cs typeface="Crimson Pro Bold"/>
                <a:sym typeface="Crimson Pro Bold"/>
              </a:rPr>
              <a:t> Cloud Server Model </a:t>
            </a:r>
          </a:p>
          <a:p>
            <a:pPr algn="l">
              <a:lnSpc>
                <a:spcPts val="4087"/>
              </a:lnSpc>
            </a:pPr>
          </a:p>
          <a:p>
            <a:pPr algn="l">
              <a:lnSpc>
                <a:spcPts val="4087"/>
              </a:lnSpc>
            </a:pPr>
            <a:r>
              <a:rPr lang="en-US" sz="3406">
                <a:solidFill>
                  <a:srgbClr val="000000"/>
                </a:solidFill>
                <a:latin typeface="Cooper BT Light"/>
                <a:ea typeface="Cooper BT Light"/>
                <a:cs typeface="Cooper BT Light"/>
                <a:sym typeface="Cooper BT Light"/>
              </a:rPr>
              <a:t>The Cloud Server Module facilitates the overall functionality and data management of the Pharmacy Information System. </a:t>
            </a:r>
          </a:p>
          <a:p>
            <a:pPr algn="l">
              <a:lnSpc>
                <a:spcPts val="4087"/>
              </a:lnSpc>
            </a:pPr>
            <a:r>
              <a:rPr lang="en-US" sz="3406">
                <a:solidFill>
                  <a:srgbClr val="000000"/>
                </a:solidFill>
                <a:latin typeface="Cooper BT Light"/>
                <a:ea typeface="Cooper BT Light"/>
                <a:cs typeface="Cooper BT Light"/>
                <a:sym typeface="Cooper BT Light"/>
              </a:rPr>
              <a:t>• Data Storage: Securely stores user information, product details, prescriptions, and transaction data in the cloud. </a:t>
            </a:r>
          </a:p>
          <a:p>
            <a:pPr algn="l">
              <a:lnSpc>
                <a:spcPts val="4087"/>
              </a:lnSpc>
            </a:pPr>
            <a:r>
              <a:rPr lang="en-US" sz="3406">
                <a:solidFill>
                  <a:srgbClr val="000000"/>
                </a:solidFill>
                <a:latin typeface="Cooper BT Light"/>
                <a:ea typeface="Cooper BT Light"/>
                <a:cs typeface="Cooper BT Light"/>
                <a:sym typeface="Cooper BT Light"/>
              </a:rPr>
              <a:t>• User Authentication: Manages login sessions for admin, customers, and delivery boys, ensuring secure access to the system. </a:t>
            </a:r>
          </a:p>
          <a:p>
            <a:pPr algn="l">
              <a:lnSpc>
                <a:spcPts val="4087"/>
              </a:lnSpc>
            </a:pPr>
            <a:r>
              <a:rPr lang="en-US" sz="3406">
                <a:solidFill>
                  <a:srgbClr val="000000"/>
                </a:solidFill>
                <a:latin typeface="Cooper BT Light"/>
                <a:ea typeface="Cooper BT Light"/>
                <a:cs typeface="Cooper BT Light"/>
                <a:sym typeface="Cooper BT Light"/>
              </a:rPr>
              <a:t>• Real-Time Updates: Provides real-time data synchronization across all user interfaces, ensuring that all users have access to the latest information. </a:t>
            </a:r>
          </a:p>
          <a:p>
            <a:pPr algn="l">
              <a:lnSpc>
                <a:spcPts val="4087"/>
              </a:lnSpc>
            </a:pPr>
            <a:r>
              <a:rPr lang="en-US" sz="3406">
                <a:solidFill>
                  <a:srgbClr val="000000"/>
                </a:solidFill>
                <a:latin typeface="Cooper BT Light"/>
                <a:ea typeface="Cooper BT Light"/>
                <a:cs typeface="Cooper BT Light"/>
                <a:sym typeface="Cooper BT Light"/>
              </a:rPr>
              <a:t>• Scalability: Easily scales resources based on user demand and system load, ensuring optimal performance. </a:t>
            </a:r>
          </a:p>
          <a:p>
            <a:pPr algn="l">
              <a:lnSpc>
                <a:spcPts val="4087"/>
              </a:lnSpc>
            </a:pPr>
            <a:r>
              <a:rPr lang="en-US" sz="3406">
                <a:solidFill>
                  <a:srgbClr val="000000"/>
                </a:solidFill>
                <a:latin typeface="Cooper BT Light"/>
                <a:ea typeface="Cooper BT Light"/>
                <a:cs typeface="Cooper BT Light"/>
                <a:sym typeface="Cooper BT Light"/>
              </a:rPr>
              <a:t>• API Integration: Supports integration with external services for payment processing and other functionalities, enhancing system capabilities. </a:t>
            </a:r>
          </a:p>
          <a:p>
            <a:pPr algn="l">
              <a:lnSpc>
                <a:spcPts val="4087"/>
              </a:lnSpc>
              <a:spcBef>
                <a:spcPct val="0"/>
              </a:spcBef>
            </a:pPr>
            <a:r>
              <a:rPr lang="en-US" sz="3406">
                <a:solidFill>
                  <a:srgbClr val="000000"/>
                </a:solidFill>
                <a:latin typeface="Cooper BT Light"/>
                <a:ea typeface="Cooper BT Light"/>
                <a:cs typeface="Cooper BT Light"/>
                <a:sym typeface="Cooper BT Light"/>
              </a:rPr>
              <a:t>• Performance Monitoring: Monitors server performance and user activity to optimize resource allocation and improve response times. </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552193" y="1750030"/>
            <a:ext cx="10458616" cy="8292897"/>
          </a:xfrm>
          <a:custGeom>
            <a:avLst/>
            <a:gdLst/>
            <a:ahLst/>
            <a:cxnLst/>
            <a:rect r="r" b="b" t="t" l="l"/>
            <a:pathLst>
              <a:path h="8292897" w="10458616">
                <a:moveTo>
                  <a:pt x="0" y="0"/>
                </a:moveTo>
                <a:lnTo>
                  <a:pt x="10458616" y="0"/>
                </a:lnTo>
                <a:lnTo>
                  <a:pt x="10458616" y="8292898"/>
                </a:lnTo>
                <a:lnTo>
                  <a:pt x="0" y="8292898"/>
                </a:lnTo>
                <a:lnTo>
                  <a:pt x="0" y="0"/>
                </a:lnTo>
                <a:close/>
              </a:path>
            </a:pathLst>
          </a:custGeom>
          <a:blipFill>
            <a:blip r:embed="rId2"/>
            <a:stretch>
              <a:fillRect l="0" t="-2217" r="-3181" b="-2217"/>
            </a:stretch>
          </a:blipFill>
        </p:spPr>
      </p:sp>
      <p:sp>
        <p:nvSpPr>
          <p:cNvPr name="TextBox 3" id="3"/>
          <p:cNvSpPr txBox="true"/>
          <p:nvPr/>
        </p:nvSpPr>
        <p:spPr>
          <a:xfrm rot="0">
            <a:off x="4863753" y="536575"/>
            <a:ext cx="8560495" cy="974725"/>
          </a:xfrm>
          <a:prstGeom prst="rect">
            <a:avLst/>
          </a:prstGeom>
        </p:spPr>
        <p:txBody>
          <a:bodyPr anchor="t" rtlCol="false" tIns="0" lIns="0" bIns="0" rIns="0">
            <a:spAutoFit/>
          </a:bodyPr>
          <a:lstStyle/>
          <a:p>
            <a:pPr algn="ctr">
              <a:lnSpc>
                <a:spcPts val="7555"/>
              </a:lnSpc>
              <a:spcBef>
                <a:spcPct val="0"/>
              </a:spcBef>
            </a:pPr>
            <a:r>
              <a:rPr lang="en-US" b="true" sz="6296">
                <a:solidFill>
                  <a:srgbClr val="000000"/>
                </a:solidFill>
                <a:latin typeface="Cooper BT Bold"/>
                <a:ea typeface="Cooper BT Bold"/>
                <a:cs typeface="Cooper BT Bold"/>
                <a:sym typeface="Cooper BT Bold"/>
              </a:rPr>
              <a:t>USE CASE DIADRAM</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746075" y="1758512"/>
            <a:ext cx="11433361" cy="8265585"/>
          </a:xfrm>
          <a:custGeom>
            <a:avLst/>
            <a:gdLst/>
            <a:ahLst/>
            <a:cxnLst/>
            <a:rect r="r" b="b" t="t" l="l"/>
            <a:pathLst>
              <a:path h="8265585" w="11433361">
                <a:moveTo>
                  <a:pt x="0" y="0"/>
                </a:moveTo>
                <a:lnTo>
                  <a:pt x="11433361" y="0"/>
                </a:lnTo>
                <a:lnTo>
                  <a:pt x="11433361" y="8265585"/>
                </a:lnTo>
                <a:lnTo>
                  <a:pt x="0" y="8265585"/>
                </a:lnTo>
                <a:lnTo>
                  <a:pt x="0" y="0"/>
                </a:lnTo>
                <a:close/>
              </a:path>
            </a:pathLst>
          </a:custGeom>
          <a:blipFill>
            <a:blip r:embed="rId2"/>
            <a:stretch>
              <a:fillRect l="0" t="-2883" r="0" b="-2883"/>
            </a:stretch>
          </a:blipFill>
        </p:spPr>
      </p:sp>
      <p:sp>
        <p:nvSpPr>
          <p:cNvPr name="TextBox 3" id="3"/>
          <p:cNvSpPr txBox="true"/>
          <p:nvPr/>
        </p:nvSpPr>
        <p:spPr>
          <a:xfrm rot="0">
            <a:off x="6067986" y="573087"/>
            <a:ext cx="6789539" cy="911225"/>
          </a:xfrm>
          <a:prstGeom prst="rect">
            <a:avLst/>
          </a:prstGeom>
        </p:spPr>
        <p:txBody>
          <a:bodyPr anchor="t" rtlCol="false" tIns="0" lIns="0" bIns="0" rIns="0">
            <a:spAutoFit/>
          </a:bodyPr>
          <a:lstStyle/>
          <a:p>
            <a:pPr algn="ctr">
              <a:lnSpc>
                <a:spcPts val="7195"/>
              </a:lnSpc>
              <a:spcBef>
                <a:spcPct val="0"/>
              </a:spcBef>
            </a:pPr>
            <a:r>
              <a:rPr lang="en-US" b="true" sz="5996">
                <a:solidFill>
                  <a:srgbClr val="000000"/>
                </a:solidFill>
                <a:latin typeface="Cooper BT Bold"/>
                <a:ea typeface="Cooper BT Bold"/>
                <a:cs typeface="Cooper BT Bold"/>
                <a:sym typeface="Cooper BT Bold"/>
              </a:rPr>
              <a:t>CLASS DIAGRAM</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4134511" y="1956219"/>
            <a:ext cx="10018977" cy="7852373"/>
          </a:xfrm>
          <a:custGeom>
            <a:avLst/>
            <a:gdLst/>
            <a:ahLst/>
            <a:cxnLst/>
            <a:rect r="r" b="b" t="t" l="l"/>
            <a:pathLst>
              <a:path h="7852373" w="10018977">
                <a:moveTo>
                  <a:pt x="0" y="0"/>
                </a:moveTo>
                <a:lnTo>
                  <a:pt x="10018978" y="0"/>
                </a:lnTo>
                <a:lnTo>
                  <a:pt x="10018978" y="7852373"/>
                </a:lnTo>
                <a:lnTo>
                  <a:pt x="0" y="7852373"/>
                </a:lnTo>
                <a:lnTo>
                  <a:pt x="0" y="0"/>
                </a:lnTo>
                <a:close/>
              </a:path>
            </a:pathLst>
          </a:custGeom>
          <a:blipFill>
            <a:blip r:embed="rId2"/>
            <a:stretch>
              <a:fillRect l="0" t="0" r="0" b="0"/>
            </a:stretch>
          </a:blipFill>
        </p:spPr>
      </p:sp>
      <p:sp>
        <p:nvSpPr>
          <p:cNvPr name="TextBox 3" id="3"/>
          <p:cNvSpPr txBox="true"/>
          <p:nvPr/>
        </p:nvSpPr>
        <p:spPr>
          <a:xfrm rot="0">
            <a:off x="5110262" y="768352"/>
            <a:ext cx="8067477" cy="863600"/>
          </a:xfrm>
          <a:prstGeom prst="rect">
            <a:avLst/>
          </a:prstGeom>
        </p:spPr>
        <p:txBody>
          <a:bodyPr anchor="t" rtlCol="false" tIns="0" lIns="0" bIns="0" rIns="0">
            <a:spAutoFit/>
          </a:bodyPr>
          <a:lstStyle/>
          <a:p>
            <a:pPr algn="ctr">
              <a:lnSpc>
                <a:spcPts val="6715"/>
              </a:lnSpc>
              <a:spcBef>
                <a:spcPct val="0"/>
              </a:spcBef>
            </a:pPr>
            <a:r>
              <a:rPr lang="en-US" b="true" sz="5596">
                <a:solidFill>
                  <a:srgbClr val="000000"/>
                </a:solidFill>
                <a:latin typeface="Cooper BT Bold"/>
                <a:ea typeface="Cooper BT Bold"/>
                <a:cs typeface="Cooper BT Bold"/>
                <a:sym typeface="Cooper BT Bold"/>
              </a:rPr>
              <a:t>SEQUENCE DIAGRAM</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508981" y="1898033"/>
            <a:ext cx="13177330" cy="7461663"/>
          </a:xfrm>
          <a:custGeom>
            <a:avLst/>
            <a:gdLst/>
            <a:ahLst/>
            <a:cxnLst/>
            <a:rect r="r" b="b" t="t" l="l"/>
            <a:pathLst>
              <a:path h="7461663" w="13177330">
                <a:moveTo>
                  <a:pt x="0" y="0"/>
                </a:moveTo>
                <a:lnTo>
                  <a:pt x="13177329" y="0"/>
                </a:lnTo>
                <a:lnTo>
                  <a:pt x="13177329" y="7461663"/>
                </a:lnTo>
                <a:lnTo>
                  <a:pt x="0" y="7461663"/>
                </a:lnTo>
                <a:lnTo>
                  <a:pt x="0" y="0"/>
                </a:lnTo>
                <a:close/>
              </a:path>
            </a:pathLst>
          </a:custGeom>
          <a:blipFill>
            <a:blip r:embed="rId2"/>
            <a:stretch>
              <a:fillRect l="0" t="0" r="0" b="0"/>
            </a:stretch>
          </a:blipFill>
        </p:spPr>
      </p:sp>
      <p:sp>
        <p:nvSpPr>
          <p:cNvPr name="TextBox 3" id="3"/>
          <p:cNvSpPr txBox="true"/>
          <p:nvPr/>
        </p:nvSpPr>
        <p:spPr>
          <a:xfrm rot="0">
            <a:off x="4607670" y="678311"/>
            <a:ext cx="9072661" cy="710303"/>
          </a:xfrm>
          <a:prstGeom prst="rect">
            <a:avLst/>
          </a:prstGeom>
        </p:spPr>
        <p:txBody>
          <a:bodyPr anchor="t" rtlCol="false" tIns="0" lIns="0" bIns="0" rIns="0">
            <a:spAutoFit/>
          </a:bodyPr>
          <a:lstStyle/>
          <a:p>
            <a:pPr algn="ctr">
              <a:lnSpc>
                <a:spcPts val="5634"/>
              </a:lnSpc>
              <a:spcBef>
                <a:spcPct val="0"/>
              </a:spcBef>
            </a:pPr>
            <a:r>
              <a:rPr lang="en-US" b="true" sz="4695">
                <a:solidFill>
                  <a:srgbClr val="000000"/>
                </a:solidFill>
                <a:latin typeface="Cooper BT Bold"/>
                <a:ea typeface="Cooper BT Bold"/>
                <a:cs typeface="Cooper BT Bold"/>
                <a:sym typeface="Cooper BT Bold"/>
              </a:rPr>
              <a:t>COMMUNICATION DIAGRAM</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4081994" y="1642589"/>
            <a:ext cx="10703568" cy="8147703"/>
          </a:xfrm>
          <a:custGeom>
            <a:avLst/>
            <a:gdLst/>
            <a:ahLst/>
            <a:cxnLst/>
            <a:rect r="r" b="b" t="t" l="l"/>
            <a:pathLst>
              <a:path h="8147703" w="10703568">
                <a:moveTo>
                  <a:pt x="0" y="0"/>
                </a:moveTo>
                <a:lnTo>
                  <a:pt x="10703568" y="0"/>
                </a:lnTo>
                <a:lnTo>
                  <a:pt x="10703568" y="8147703"/>
                </a:lnTo>
                <a:lnTo>
                  <a:pt x="0" y="8147703"/>
                </a:lnTo>
                <a:lnTo>
                  <a:pt x="0" y="0"/>
                </a:lnTo>
                <a:close/>
              </a:path>
            </a:pathLst>
          </a:custGeom>
          <a:blipFill>
            <a:blip r:embed="rId2"/>
            <a:stretch>
              <a:fillRect l="0" t="0" r="0" b="0"/>
            </a:stretch>
          </a:blipFill>
        </p:spPr>
      </p:sp>
      <p:sp>
        <p:nvSpPr>
          <p:cNvPr name="TextBox 3" id="3"/>
          <p:cNvSpPr txBox="true"/>
          <p:nvPr/>
        </p:nvSpPr>
        <p:spPr>
          <a:xfrm rot="0">
            <a:off x="4973994" y="625475"/>
            <a:ext cx="8919567" cy="815975"/>
          </a:xfrm>
          <a:prstGeom prst="rect">
            <a:avLst/>
          </a:prstGeom>
        </p:spPr>
        <p:txBody>
          <a:bodyPr anchor="t" rtlCol="false" tIns="0" lIns="0" bIns="0" rIns="0">
            <a:spAutoFit/>
          </a:bodyPr>
          <a:lstStyle/>
          <a:p>
            <a:pPr algn="ctr">
              <a:lnSpc>
                <a:spcPts val="6475"/>
              </a:lnSpc>
              <a:spcBef>
                <a:spcPct val="0"/>
              </a:spcBef>
            </a:pPr>
            <a:r>
              <a:rPr lang="en-US" b="true" sz="5396">
                <a:solidFill>
                  <a:srgbClr val="000000"/>
                </a:solidFill>
                <a:latin typeface="Cooper BT Bold"/>
                <a:ea typeface="Cooper BT Bold"/>
                <a:cs typeface="Cooper BT Bold"/>
                <a:sym typeface="Cooper BT Bold"/>
              </a:rPr>
              <a:t>DEPLOYMENT DIAGRAM</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406437" y="2695217"/>
            <a:ext cx="10170617" cy="2110403"/>
          </a:xfrm>
          <a:custGeom>
            <a:avLst/>
            <a:gdLst/>
            <a:ahLst/>
            <a:cxnLst/>
            <a:rect r="r" b="b" t="t" l="l"/>
            <a:pathLst>
              <a:path h="2110403" w="10170617">
                <a:moveTo>
                  <a:pt x="0" y="0"/>
                </a:moveTo>
                <a:lnTo>
                  <a:pt x="10170617" y="0"/>
                </a:lnTo>
                <a:lnTo>
                  <a:pt x="10170617" y="2110403"/>
                </a:lnTo>
                <a:lnTo>
                  <a:pt x="0" y="2110403"/>
                </a:lnTo>
                <a:lnTo>
                  <a:pt x="0" y="0"/>
                </a:lnTo>
                <a:close/>
              </a:path>
            </a:pathLst>
          </a:custGeom>
          <a:blipFill>
            <a:blip r:embed="rId2"/>
            <a:stretch>
              <a:fillRect l="0" t="0" r="0" b="0"/>
            </a:stretch>
          </a:blipFill>
        </p:spPr>
      </p:sp>
      <p:sp>
        <p:nvSpPr>
          <p:cNvPr name="Freeform 3" id="3"/>
          <p:cNvSpPr/>
          <p:nvPr/>
        </p:nvSpPr>
        <p:spPr>
          <a:xfrm flipH="false" flipV="false" rot="0">
            <a:off x="3763169" y="5652721"/>
            <a:ext cx="11064307" cy="4139603"/>
          </a:xfrm>
          <a:custGeom>
            <a:avLst/>
            <a:gdLst/>
            <a:ahLst/>
            <a:cxnLst/>
            <a:rect r="r" b="b" t="t" l="l"/>
            <a:pathLst>
              <a:path h="4139603" w="11064307">
                <a:moveTo>
                  <a:pt x="0" y="0"/>
                </a:moveTo>
                <a:lnTo>
                  <a:pt x="11064307" y="0"/>
                </a:lnTo>
                <a:lnTo>
                  <a:pt x="11064307" y="4139603"/>
                </a:lnTo>
                <a:lnTo>
                  <a:pt x="0" y="4139603"/>
                </a:lnTo>
                <a:lnTo>
                  <a:pt x="0" y="0"/>
                </a:lnTo>
                <a:close/>
              </a:path>
            </a:pathLst>
          </a:custGeom>
          <a:blipFill>
            <a:blip r:embed="rId3"/>
            <a:stretch>
              <a:fillRect l="0" t="0" r="0" b="0"/>
            </a:stretch>
          </a:blipFill>
        </p:spPr>
      </p:sp>
      <p:sp>
        <p:nvSpPr>
          <p:cNvPr name="TextBox 4" id="4"/>
          <p:cNvSpPr txBox="true"/>
          <p:nvPr/>
        </p:nvSpPr>
        <p:spPr>
          <a:xfrm rot="0">
            <a:off x="5674464" y="644525"/>
            <a:ext cx="8465382" cy="768350"/>
          </a:xfrm>
          <a:prstGeom prst="rect">
            <a:avLst/>
          </a:prstGeom>
        </p:spPr>
        <p:txBody>
          <a:bodyPr anchor="t" rtlCol="false" tIns="0" lIns="0" bIns="0" rIns="0">
            <a:spAutoFit/>
          </a:bodyPr>
          <a:lstStyle/>
          <a:p>
            <a:pPr algn="just">
              <a:lnSpc>
                <a:spcPts val="6052"/>
              </a:lnSpc>
              <a:spcBef>
                <a:spcPct val="0"/>
              </a:spcBef>
            </a:pPr>
            <a:r>
              <a:rPr lang="en-US" b="true" sz="5043">
                <a:solidFill>
                  <a:srgbClr val="000000"/>
                </a:solidFill>
                <a:latin typeface="Cooper BT Bold"/>
                <a:ea typeface="Cooper BT Bold"/>
                <a:cs typeface="Cooper BT Bold"/>
                <a:sym typeface="Cooper BT Bold"/>
              </a:rPr>
              <a:t>DATA FLOW DIAGRAM</a:t>
            </a:r>
          </a:p>
        </p:txBody>
      </p:sp>
      <p:sp>
        <p:nvSpPr>
          <p:cNvPr name="TextBox 5" id="5"/>
          <p:cNvSpPr txBox="true"/>
          <p:nvPr/>
        </p:nvSpPr>
        <p:spPr>
          <a:xfrm rot="0">
            <a:off x="850999" y="1403350"/>
            <a:ext cx="2912170" cy="914400"/>
          </a:xfrm>
          <a:prstGeom prst="rect">
            <a:avLst/>
          </a:prstGeom>
        </p:spPr>
        <p:txBody>
          <a:bodyPr anchor="t" rtlCol="false" tIns="0" lIns="0" bIns="0" rIns="0">
            <a:spAutoFit/>
          </a:bodyPr>
          <a:lstStyle/>
          <a:p>
            <a:pPr algn="ctr">
              <a:lnSpc>
                <a:spcPts val="7195"/>
              </a:lnSpc>
              <a:spcBef>
                <a:spcPct val="0"/>
              </a:spcBef>
            </a:pPr>
            <a:r>
              <a:rPr lang="en-US" sz="5996">
                <a:solidFill>
                  <a:srgbClr val="000000"/>
                </a:solidFill>
                <a:latin typeface="Crimson Pro"/>
                <a:ea typeface="Crimson Pro"/>
                <a:cs typeface="Crimson Pro"/>
                <a:sym typeface="Crimson Pro"/>
              </a:rPr>
              <a:t>LEVEL 0 :</a:t>
            </a:r>
          </a:p>
        </p:txBody>
      </p:sp>
      <p:sp>
        <p:nvSpPr>
          <p:cNvPr name="TextBox 6" id="6"/>
          <p:cNvSpPr txBox="true"/>
          <p:nvPr/>
        </p:nvSpPr>
        <p:spPr>
          <a:xfrm rot="0">
            <a:off x="1028700" y="4912188"/>
            <a:ext cx="2734469" cy="914400"/>
          </a:xfrm>
          <a:prstGeom prst="rect">
            <a:avLst/>
          </a:prstGeom>
        </p:spPr>
        <p:txBody>
          <a:bodyPr anchor="t" rtlCol="false" tIns="0" lIns="0" bIns="0" rIns="0">
            <a:spAutoFit/>
          </a:bodyPr>
          <a:lstStyle/>
          <a:p>
            <a:pPr algn="ctr">
              <a:lnSpc>
                <a:spcPts val="7195"/>
              </a:lnSpc>
              <a:spcBef>
                <a:spcPct val="0"/>
              </a:spcBef>
            </a:pPr>
            <a:r>
              <a:rPr lang="en-US" sz="5996">
                <a:solidFill>
                  <a:srgbClr val="000000"/>
                </a:solidFill>
                <a:latin typeface="Crimson Pro"/>
                <a:ea typeface="Crimson Pro"/>
                <a:cs typeface="Crimson Pro"/>
                <a:sym typeface="Crimson Pro"/>
              </a:rPr>
              <a:t>LEVEL 1 :</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4606135" y="1508716"/>
            <a:ext cx="7551741" cy="3634784"/>
          </a:xfrm>
          <a:custGeom>
            <a:avLst/>
            <a:gdLst/>
            <a:ahLst/>
            <a:cxnLst/>
            <a:rect r="r" b="b" t="t" l="l"/>
            <a:pathLst>
              <a:path h="3634784" w="7551741">
                <a:moveTo>
                  <a:pt x="0" y="0"/>
                </a:moveTo>
                <a:lnTo>
                  <a:pt x="7551740" y="0"/>
                </a:lnTo>
                <a:lnTo>
                  <a:pt x="7551740" y="3634784"/>
                </a:lnTo>
                <a:lnTo>
                  <a:pt x="0" y="3634784"/>
                </a:lnTo>
                <a:lnTo>
                  <a:pt x="0" y="0"/>
                </a:lnTo>
                <a:close/>
              </a:path>
            </a:pathLst>
          </a:custGeom>
          <a:blipFill>
            <a:blip r:embed="rId2"/>
            <a:stretch>
              <a:fillRect l="0" t="-1152" r="0" b="-1152"/>
            </a:stretch>
          </a:blipFill>
        </p:spPr>
      </p:sp>
      <p:sp>
        <p:nvSpPr>
          <p:cNvPr name="Freeform 3" id="3"/>
          <p:cNvSpPr/>
          <p:nvPr/>
        </p:nvSpPr>
        <p:spPr>
          <a:xfrm flipH="false" flipV="false" rot="0">
            <a:off x="4047000" y="5692660"/>
            <a:ext cx="11124133" cy="4106223"/>
          </a:xfrm>
          <a:custGeom>
            <a:avLst/>
            <a:gdLst/>
            <a:ahLst/>
            <a:cxnLst/>
            <a:rect r="r" b="b" t="t" l="l"/>
            <a:pathLst>
              <a:path h="4106223" w="11124133">
                <a:moveTo>
                  <a:pt x="0" y="0"/>
                </a:moveTo>
                <a:lnTo>
                  <a:pt x="11124133" y="0"/>
                </a:lnTo>
                <a:lnTo>
                  <a:pt x="11124133" y="4106224"/>
                </a:lnTo>
                <a:lnTo>
                  <a:pt x="0" y="4106224"/>
                </a:lnTo>
                <a:lnTo>
                  <a:pt x="0" y="0"/>
                </a:lnTo>
                <a:close/>
              </a:path>
            </a:pathLst>
          </a:custGeom>
          <a:blipFill>
            <a:blip r:embed="rId3"/>
            <a:stretch>
              <a:fillRect l="0" t="0" r="0" b="0"/>
            </a:stretch>
          </a:blipFill>
        </p:spPr>
      </p:sp>
      <p:sp>
        <p:nvSpPr>
          <p:cNvPr name="TextBox 4" id="4"/>
          <p:cNvSpPr txBox="true"/>
          <p:nvPr/>
        </p:nvSpPr>
        <p:spPr>
          <a:xfrm rot="0">
            <a:off x="1258953" y="1200626"/>
            <a:ext cx="2788047" cy="857250"/>
          </a:xfrm>
          <a:prstGeom prst="rect">
            <a:avLst/>
          </a:prstGeom>
        </p:spPr>
        <p:txBody>
          <a:bodyPr anchor="t" rtlCol="false" tIns="0" lIns="0" bIns="0" rIns="0">
            <a:spAutoFit/>
          </a:bodyPr>
          <a:lstStyle/>
          <a:p>
            <a:pPr algn="ctr">
              <a:lnSpc>
                <a:spcPts val="6715"/>
              </a:lnSpc>
              <a:spcBef>
                <a:spcPct val="0"/>
              </a:spcBef>
            </a:pPr>
            <a:r>
              <a:rPr lang="en-US" sz="5596">
                <a:solidFill>
                  <a:srgbClr val="000000"/>
                </a:solidFill>
                <a:latin typeface="Crimson Pro"/>
                <a:ea typeface="Crimson Pro"/>
                <a:cs typeface="Crimson Pro"/>
                <a:sym typeface="Crimson Pro"/>
              </a:rPr>
              <a:t>LEVEL 2 : </a:t>
            </a:r>
          </a:p>
        </p:txBody>
      </p:sp>
      <p:sp>
        <p:nvSpPr>
          <p:cNvPr name="TextBox 5" id="5"/>
          <p:cNvSpPr txBox="true"/>
          <p:nvPr/>
        </p:nvSpPr>
        <p:spPr>
          <a:xfrm rot="0">
            <a:off x="1258953" y="5259273"/>
            <a:ext cx="2653308" cy="857250"/>
          </a:xfrm>
          <a:prstGeom prst="rect">
            <a:avLst/>
          </a:prstGeom>
        </p:spPr>
        <p:txBody>
          <a:bodyPr anchor="t" rtlCol="false" tIns="0" lIns="0" bIns="0" rIns="0">
            <a:spAutoFit/>
          </a:bodyPr>
          <a:lstStyle/>
          <a:p>
            <a:pPr algn="ctr">
              <a:lnSpc>
                <a:spcPts val="6715"/>
              </a:lnSpc>
              <a:spcBef>
                <a:spcPct val="0"/>
              </a:spcBef>
            </a:pPr>
            <a:r>
              <a:rPr lang="en-US" sz="5596">
                <a:solidFill>
                  <a:srgbClr val="000000"/>
                </a:solidFill>
                <a:latin typeface="Crimson Pro"/>
                <a:ea typeface="Crimson Pro"/>
                <a:cs typeface="Crimson Pro"/>
                <a:sym typeface="Crimson Pro"/>
              </a:rPr>
              <a:t>LEVEL 3 :</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8700" y="1028700"/>
            <a:ext cx="1748361" cy="1748361"/>
          </a:xfrm>
          <a:custGeom>
            <a:avLst/>
            <a:gdLst/>
            <a:ahLst/>
            <a:cxnLst/>
            <a:rect r="r" b="b" t="t" l="l"/>
            <a:pathLst>
              <a:path h="1748361" w="1748361">
                <a:moveTo>
                  <a:pt x="0" y="0"/>
                </a:moveTo>
                <a:lnTo>
                  <a:pt x="1748361" y="0"/>
                </a:lnTo>
                <a:lnTo>
                  <a:pt x="1748361" y="1748361"/>
                </a:lnTo>
                <a:lnTo>
                  <a:pt x="0" y="174836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3942358" y="1028700"/>
            <a:ext cx="10403285" cy="911225"/>
          </a:xfrm>
          <a:prstGeom prst="rect">
            <a:avLst/>
          </a:prstGeom>
        </p:spPr>
        <p:txBody>
          <a:bodyPr anchor="t" rtlCol="false" tIns="0" lIns="0" bIns="0" rIns="0">
            <a:spAutoFit/>
          </a:bodyPr>
          <a:lstStyle/>
          <a:p>
            <a:pPr algn="ctr">
              <a:lnSpc>
                <a:spcPts val="7195"/>
              </a:lnSpc>
              <a:spcBef>
                <a:spcPct val="0"/>
              </a:spcBef>
            </a:pPr>
            <a:r>
              <a:rPr lang="en-US" b="true" sz="5996">
                <a:solidFill>
                  <a:srgbClr val="000000"/>
                </a:solidFill>
                <a:latin typeface="Cooper BT Bold"/>
                <a:ea typeface="Cooper BT Bold"/>
                <a:cs typeface="Cooper BT Bold"/>
                <a:sym typeface="Cooper BT Bold"/>
              </a:rPr>
              <a:t>CONSULTANCY PROJECT </a:t>
            </a:r>
          </a:p>
        </p:txBody>
      </p:sp>
      <p:sp>
        <p:nvSpPr>
          <p:cNvPr name="TextBox 4" id="4"/>
          <p:cNvSpPr txBox="true"/>
          <p:nvPr/>
        </p:nvSpPr>
        <p:spPr>
          <a:xfrm rot="0">
            <a:off x="4232135" y="2324623"/>
            <a:ext cx="10403285" cy="904875"/>
          </a:xfrm>
          <a:prstGeom prst="rect">
            <a:avLst/>
          </a:prstGeom>
        </p:spPr>
        <p:txBody>
          <a:bodyPr anchor="t" rtlCol="false" tIns="0" lIns="0" bIns="0" rIns="0">
            <a:spAutoFit/>
          </a:bodyPr>
          <a:lstStyle/>
          <a:p>
            <a:pPr algn="ctr">
              <a:lnSpc>
                <a:spcPts val="7195"/>
              </a:lnSpc>
              <a:spcBef>
                <a:spcPct val="0"/>
              </a:spcBef>
            </a:pPr>
            <a:r>
              <a:rPr lang="en-US" b="true" sz="5996">
                <a:solidFill>
                  <a:srgbClr val="000000"/>
                </a:solidFill>
                <a:latin typeface="Cooper BT Bold"/>
                <a:ea typeface="Cooper BT Bold"/>
                <a:cs typeface="Cooper BT Bold"/>
                <a:sym typeface="Cooper BT Bold"/>
              </a:rPr>
              <a:t>KUMARAN MEDICALS </a:t>
            </a:r>
          </a:p>
        </p:txBody>
      </p:sp>
      <p:sp>
        <p:nvSpPr>
          <p:cNvPr name="TextBox 5" id="5"/>
          <p:cNvSpPr txBox="true"/>
          <p:nvPr/>
        </p:nvSpPr>
        <p:spPr>
          <a:xfrm rot="0">
            <a:off x="0" y="4687887"/>
            <a:ext cx="10116265" cy="4537075"/>
          </a:xfrm>
          <a:prstGeom prst="rect">
            <a:avLst/>
          </a:prstGeom>
        </p:spPr>
        <p:txBody>
          <a:bodyPr anchor="t" rtlCol="false" tIns="0" lIns="0" bIns="0" rIns="0">
            <a:spAutoFit/>
          </a:bodyPr>
          <a:lstStyle/>
          <a:p>
            <a:pPr algn="ctr">
              <a:lnSpc>
                <a:spcPts val="7195"/>
              </a:lnSpc>
            </a:pPr>
            <a:r>
              <a:rPr lang="en-US" sz="5996" b="true">
                <a:solidFill>
                  <a:srgbClr val="000000"/>
                </a:solidFill>
                <a:latin typeface="Cooper BT Bold"/>
                <a:ea typeface="Cooper BT Bold"/>
                <a:cs typeface="Cooper BT Bold"/>
                <a:sym typeface="Cooper BT Bold"/>
              </a:rPr>
              <a:t>ADDRESS:</a:t>
            </a:r>
          </a:p>
          <a:p>
            <a:pPr algn="ctr">
              <a:lnSpc>
                <a:spcPts val="7195"/>
              </a:lnSpc>
            </a:pPr>
            <a:r>
              <a:rPr lang="en-US" sz="5996">
                <a:solidFill>
                  <a:srgbClr val="000000"/>
                </a:solidFill>
                <a:latin typeface="Cooper BT Light"/>
                <a:ea typeface="Cooper BT Light"/>
                <a:cs typeface="Cooper BT Light"/>
                <a:sym typeface="Cooper BT Light"/>
              </a:rPr>
              <a:t>No 18 D/2, Pattalla Street, Little Kanchipuram, Kanchipuram - 631501</a:t>
            </a:r>
          </a:p>
          <a:p>
            <a:pPr algn="ctr">
              <a:lnSpc>
                <a:spcPts val="7195"/>
              </a:lnSpc>
              <a:spcBef>
                <a:spcPct val="0"/>
              </a:spcBef>
            </a:pPr>
            <a:r>
              <a:rPr lang="en-US" b="true" sz="5996">
                <a:solidFill>
                  <a:srgbClr val="000000"/>
                </a:solidFill>
                <a:latin typeface="Cooper BT Bold"/>
                <a:ea typeface="Cooper BT Bold"/>
                <a:cs typeface="Cooper BT Bold"/>
                <a:sym typeface="Cooper BT Bold"/>
              </a:rPr>
              <a:t>  </a:t>
            </a:r>
          </a:p>
        </p:txBody>
      </p:sp>
      <p:sp>
        <p:nvSpPr>
          <p:cNvPr name="TextBox 6" id="6"/>
          <p:cNvSpPr txBox="true"/>
          <p:nvPr/>
        </p:nvSpPr>
        <p:spPr>
          <a:xfrm rot="0">
            <a:off x="12152719" y="4869786"/>
            <a:ext cx="4965403" cy="1822450"/>
          </a:xfrm>
          <a:prstGeom prst="rect">
            <a:avLst/>
          </a:prstGeom>
        </p:spPr>
        <p:txBody>
          <a:bodyPr anchor="t" rtlCol="false" tIns="0" lIns="0" bIns="0" rIns="0">
            <a:spAutoFit/>
          </a:bodyPr>
          <a:lstStyle/>
          <a:p>
            <a:pPr algn="ctr">
              <a:lnSpc>
                <a:spcPts val="7195"/>
              </a:lnSpc>
            </a:pPr>
            <a:r>
              <a:rPr lang="en-US" sz="5996" b="true">
                <a:solidFill>
                  <a:srgbClr val="000000"/>
                </a:solidFill>
                <a:latin typeface="Cooper BT Bold"/>
                <a:ea typeface="Cooper BT Bold"/>
                <a:cs typeface="Cooper BT Bold"/>
                <a:sym typeface="Cooper BT Bold"/>
              </a:rPr>
              <a:t>CONTACT : </a:t>
            </a:r>
          </a:p>
          <a:p>
            <a:pPr algn="ctr">
              <a:lnSpc>
                <a:spcPts val="7195"/>
              </a:lnSpc>
              <a:spcBef>
                <a:spcPct val="0"/>
              </a:spcBef>
            </a:pPr>
            <a:r>
              <a:rPr lang="en-US" b="true" sz="5996">
                <a:solidFill>
                  <a:srgbClr val="000000"/>
                </a:solidFill>
                <a:latin typeface="Cooper BT Bold"/>
                <a:ea typeface="Cooper BT Bold"/>
                <a:cs typeface="Cooper BT Bold"/>
                <a:sym typeface="Cooper BT Bold"/>
              </a:rPr>
              <a:t>07947120404</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565055" y="4149963"/>
            <a:ext cx="7962881" cy="4479120"/>
          </a:xfrm>
          <a:custGeom>
            <a:avLst/>
            <a:gdLst/>
            <a:ahLst/>
            <a:cxnLst/>
            <a:rect r="r" b="b" t="t" l="l"/>
            <a:pathLst>
              <a:path h="4479120" w="7962881">
                <a:moveTo>
                  <a:pt x="0" y="0"/>
                </a:moveTo>
                <a:lnTo>
                  <a:pt x="7962881" y="0"/>
                </a:lnTo>
                <a:lnTo>
                  <a:pt x="7962881" y="4479120"/>
                </a:lnTo>
                <a:lnTo>
                  <a:pt x="0" y="4479120"/>
                </a:lnTo>
                <a:lnTo>
                  <a:pt x="0" y="0"/>
                </a:lnTo>
                <a:close/>
              </a:path>
            </a:pathLst>
          </a:custGeom>
          <a:blipFill>
            <a:blip r:embed="rId2"/>
            <a:stretch>
              <a:fillRect l="0" t="0" r="0" b="0"/>
            </a:stretch>
          </a:blipFill>
        </p:spPr>
      </p:sp>
      <p:sp>
        <p:nvSpPr>
          <p:cNvPr name="Freeform 3" id="3"/>
          <p:cNvSpPr/>
          <p:nvPr/>
        </p:nvSpPr>
        <p:spPr>
          <a:xfrm flipH="false" flipV="false" rot="0">
            <a:off x="9607683" y="4149963"/>
            <a:ext cx="8146550" cy="4582434"/>
          </a:xfrm>
          <a:custGeom>
            <a:avLst/>
            <a:gdLst/>
            <a:ahLst/>
            <a:cxnLst/>
            <a:rect r="r" b="b" t="t" l="l"/>
            <a:pathLst>
              <a:path h="4582434" w="8146550">
                <a:moveTo>
                  <a:pt x="0" y="0"/>
                </a:moveTo>
                <a:lnTo>
                  <a:pt x="8146550" y="0"/>
                </a:lnTo>
                <a:lnTo>
                  <a:pt x="8146550" y="4582434"/>
                </a:lnTo>
                <a:lnTo>
                  <a:pt x="0" y="4582434"/>
                </a:lnTo>
                <a:lnTo>
                  <a:pt x="0" y="0"/>
                </a:lnTo>
                <a:close/>
              </a:path>
            </a:pathLst>
          </a:custGeom>
          <a:blipFill>
            <a:blip r:embed="rId3"/>
            <a:stretch>
              <a:fillRect l="0" t="0" r="0" b="0"/>
            </a:stretch>
          </a:blipFill>
        </p:spPr>
      </p:sp>
      <p:sp>
        <p:nvSpPr>
          <p:cNvPr name="TextBox 4" id="4"/>
          <p:cNvSpPr txBox="true"/>
          <p:nvPr/>
        </p:nvSpPr>
        <p:spPr>
          <a:xfrm rot="0">
            <a:off x="5492303" y="804865"/>
            <a:ext cx="7303393" cy="911225"/>
          </a:xfrm>
          <a:prstGeom prst="rect">
            <a:avLst/>
          </a:prstGeom>
        </p:spPr>
        <p:txBody>
          <a:bodyPr anchor="t" rtlCol="false" tIns="0" lIns="0" bIns="0" rIns="0">
            <a:spAutoFit/>
          </a:bodyPr>
          <a:lstStyle/>
          <a:p>
            <a:pPr algn="ctr">
              <a:lnSpc>
                <a:spcPts val="7195"/>
              </a:lnSpc>
              <a:spcBef>
                <a:spcPct val="0"/>
              </a:spcBef>
            </a:pPr>
            <a:r>
              <a:rPr lang="en-US" b="true" sz="5996">
                <a:solidFill>
                  <a:srgbClr val="000000"/>
                </a:solidFill>
                <a:latin typeface="Cooper BT Bold"/>
                <a:ea typeface="Cooper BT Bold"/>
                <a:cs typeface="Cooper BT Bold"/>
                <a:sym typeface="Cooper BT Bold"/>
              </a:rPr>
              <a:t>USER INTERFACE </a:t>
            </a:r>
          </a:p>
        </p:txBody>
      </p:sp>
      <p:sp>
        <p:nvSpPr>
          <p:cNvPr name="TextBox 5" id="5"/>
          <p:cNvSpPr txBox="true"/>
          <p:nvPr/>
        </p:nvSpPr>
        <p:spPr>
          <a:xfrm rot="0">
            <a:off x="3709045" y="2471064"/>
            <a:ext cx="10869911" cy="914400"/>
          </a:xfrm>
          <a:prstGeom prst="rect">
            <a:avLst/>
          </a:prstGeom>
        </p:spPr>
        <p:txBody>
          <a:bodyPr anchor="t" rtlCol="false" tIns="0" lIns="0" bIns="0" rIns="0">
            <a:spAutoFit/>
          </a:bodyPr>
          <a:lstStyle/>
          <a:p>
            <a:pPr algn="ctr">
              <a:lnSpc>
                <a:spcPts val="7195"/>
              </a:lnSpc>
              <a:spcBef>
                <a:spcPct val="0"/>
              </a:spcBef>
            </a:pPr>
            <a:r>
              <a:rPr lang="en-US" b="true" sz="5996">
                <a:solidFill>
                  <a:srgbClr val="000000"/>
                </a:solidFill>
                <a:latin typeface="Crimson Pro Bold"/>
                <a:ea typeface="Crimson Pro Bold"/>
                <a:cs typeface="Crimson Pro Bold"/>
                <a:sym typeface="Crimson Pro Bold"/>
              </a:rPr>
              <a:t>FRONT PAGE AND ADMIN LOGIN</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5400000">
            <a:off x="1355989" y="8772385"/>
            <a:ext cx="217634" cy="146330"/>
            <a:chOff x="0" y="0"/>
            <a:chExt cx="1930400" cy="1297940"/>
          </a:xfrm>
        </p:grpSpPr>
        <p:sp>
          <p:nvSpPr>
            <p:cNvPr name="Freeform 3" id="3"/>
            <p:cNvSpPr/>
            <p:nvPr/>
          </p:nvSpPr>
          <p:spPr>
            <a:xfrm flipH="false" flipV="false" rot="0">
              <a:off x="0" y="0"/>
              <a:ext cx="1930400" cy="1297940"/>
            </a:xfrm>
            <a:custGeom>
              <a:avLst/>
              <a:gdLst/>
              <a:ahLst/>
              <a:cxnLst/>
              <a:rect r="r" b="b" t="t" l="l"/>
              <a:pathLst>
                <a:path h="1297940" w="1930400">
                  <a:moveTo>
                    <a:pt x="0" y="0"/>
                  </a:moveTo>
                  <a:lnTo>
                    <a:pt x="965200" y="1297940"/>
                  </a:lnTo>
                  <a:lnTo>
                    <a:pt x="1930400" y="0"/>
                  </a:lnTo>
                  <a:close/>
                </a:path>
              </a:pathLst>
            </a:custGeom>
            <a:solidFill>
              <a:srgbClr val="FFFFFF"/>
            </a:solidFill>
          </p:spPr>
        </p:sp>
      </p:grpSp>
      <p:pic>
        <p:nvPicPr>
          <p:cNvPr name="Picture 4" id="4"/>
          <p:cNvPicPr>
            <a:picLocks noChangeAspect="true"/>
          </p:cNvPicPr>
          <p:nvPr/>
        </p:nvPicPr>
        <p:blipFill>
          <a:blip r:embed="rId2"/>
          <a:srcRect l="0" t="0" r="0" b="0"/>
          <a:stretch>
            <a:fillRect/>
          </a:stretch>
        </p:blipFill>
        <p:spPr>
          <a:xfrm flipH="false" flipV="false" rot="0">
            <a:off x="864609" y="-589174"/>
            <a:ext cx="6112523" cy="4890019"/>
          </a:xfrm>
          <a:prstGeom prst="rect">
            <a:avLst/>
          </a:prstGeom>
        </p:spPr>
      </p:pic>
      <p:grpSp>
        <p:nvGrpSpPr>
          <p:cNvPr name="Group 5" id="5"/>
          <p:cNvGrpSpPr/>
          <p:nvPr/>
        </p:nvGrpSpPr>
        <p:grpSpPr>
          <a:xfrm rot="0">
            <a:off x="12838127" y="516984"/>
            <a:ext cx="5693354" cy="4909633"/>
            <a:chOff x="0" y="0"/>
            <a:chExt cx="7591139" cy="6546177"/>
          </a:xfrm>
        </p:grpSpPr>
        <p:grpSp>
          <p:nvGrpSpPr>
            <p:cNvPr name="Group 6" id="6"/>
            <p:cNvGrpSpPr/>
            <p:nvPr/>
          </p:nvGrpSpPr>
          <p:grpSpPr>
            <a:xfrm rot="0">
              <a:off x="489992" y="0"/>
              <a:ext cx="5563989" cy="5563989"/>
              <a:chOff x="0" y="0"/>
              <a:chExt cx="6350000" cy="6350000"/>
            </a:xfrm>
          </p:grpSpPr>
          <p:sp>
            <p:nvSpPr>
              <p:cNvPr name="Freeform 7" id="7"/>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FF9FD"/>
              </a:solidFill>
            </p:spPr>
          </p:sp>
        </p:grpSp>
        <p:sp>
          <p:nvSpPr>
            <p:cNvPr name="Freeform 8" id="8"/>
            <p:cNvSpPr/>
            <p:nvPr/>
          </p:nvSpPr>
          <p:spPr>
            <a:xfrm flipH="false" flipV="false" rot="427986">
              <a:off x="25747" y="5752124"/>
              <a:ext cx="3067935" cy="605917"/>
            </a:xfrm>
            <a:custGeom>
              <a:avLst/>
              <a:gdLst/>
              <a:ahLst/>
              <a:cxnLst/>
              <a:rect r="r" b="b" t="t" l="l"/>
              <a:pathLst>
                <a:path h="605917" w="3067935">
                  <a:moveTo>
                    <a:pt x="0" y="0"/>
                  </a:moveTo>
                  <a:lnTo>
                    <a:pt x="3067935" y="0"/>
                  </a:lnTo>
                  <a:lnTo>
                    <a:pt x="3067935" y="605918"/>
                  </a:lnTo>
                  <a:lnTo>
                    <a:pt x="0" y="605918"/>
                  </a:lnTo>
                  <a:lnTo>
                    <a:pt x="0" y="0"/>
                  </a:lnTo>
                  <a:close/>
                </a:path>
              </a:pathLst>
            </a:custGeom>
            <a:blipFill>
              <a:blip r:embed="rId3">
                <a:alphaModFix amt="30000"/>
              </a:blip>
              <a:stretch>
                <a:fillRect l="0" t="0" r="0" b="0"/>
              </a:stretch>
            </a:blipFill>
          </p:spPr>
        </p:sp>
        <p:sp>
          <p:nvSpPr>
            <p:cNvPr name="Freeform 9" id="9"/>
            <p:cNvSpPr/>
            <p:nvPr/>
          </p:nvSpPr>
          <p:spPr>
            <a:xfrm flipH="false" flipV="false" rot="0">
              <a:off x="4798080" y="5200229"/>
              <a:ext cx="2793059" cy="1345948"/>
            </a:xfrm>
            <a:custGeom>
              <a:avLst/>
              <a:gdLst/>
              <a:ahLst/>
              <a:cxnLst/>
              <a:rect r="r" b="b" t="t" l="l"/>
              <a:pathLst>
                <a:path h="1345948" w="2793059">
                  <a:moveTo>
                    <a:pt x="0" y="0"/>
                  </a:moveTo>
                  <a:lnTo>
                    <a:pt x="2793059" y="0"/>
                  </a:lnTo>
                  <a:lnTo>
                    <a:pt x="2793059" y="1345948"/>
                  </a:lnTo>
                  <a:lnTo>
                    <a:pt x="0" y="1345948"/>
                  </a:lnTo>
                  <a:lnTo>
                    <a:pt x="0" y="0"/>
                  </a:lnTo>
                  <a:close/>
                </a:path>
              </a:pathLst>
            </a:custGeom>
            <a:blipFill>
              <a:blip r:embed="rId4">
                <a:alphaModFix amt="42000"/>
              </a:blip>
              <a:stretch>
                <a:fillRect l="-83577" t="0" r="0" b="0"/>
              </a:stretch>
            </a:blipFill>
          </p:spPr>
        </p:sp>
        <p:sp>
          <p:nvSpPr>
            <p:cNvPr name="Freeform 10" id="10"/>
            <p:cNvSpPr/>
            <p:nvPr/>
          </p:nvSpPr>
          <p:spPr>
            <a:xfrm flipH="false" flipV="false" rot="0">
              <a:off x="638719" y="321236"/>
              <a:ext cx="6393602" cy="5242753"/>
            </a:xfrm>
            <a:custGeom>
              <a:avLst/>
              <a:gdLst/>
              <a:ahLst/>
              <a:cxnLst/>
              <a:rect r="r" b="b" t="t" l="l"/>
              <a:pathLst>
                <a:path h="5242753" w="6393602">
                  <a:moveTo>
                    <a:pt x="0" y="0"/>
                  </a:moveTo>
                  <a:lnTo>
                    <a:pt x="6393602" y="0"/>
                  </a:lnTo>
                  <a:lnTo>
                    <a:pt x="6393602" y="5242753"/>
                  </a:lnTo>
                  <a:lnTo>
                    <a:pt x="0" y="524275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sp>
        <p:nvSpPr>
          <p:cNvPr name="TextBox 11" id="11"/>
          <p:cNvSpPr txBox="true"/>
          <p:nvPr/>
        </p:nvSpPr>
        <p:spPr>
          <a:xfrm rot="0">
            <a:off x="673655" y="3429000"/>
            <a:ext cx="12606955" cy="6858000"/>
          </a:xfrm>
          <a:prstGeom prst="rect">
            <a:avLst/>
          </a:prstGeom>
        </p:spPr>
        <p:txBody>
          <a:bodyPr anchor="t" rtlCol="false" tIns="0" lIns="0" bIns="0" rIns="0">
            <a:spAutoFit/>
          </a:bodyPr>
          <a:lstStyle/>
          <a:p>
            <a:pPr algn="just" marL="658096" indent="-329048" lvl="1">
              <a:lnSpc>
                <a:spcPts val="3657"/>
              </a:lnSpc>
              <a:buFont typeface="Arial"/>
              <a:buChar char="•"/>
            </a:pPr>
            <a:r>
              <a:rPr lang="en-US" sz="3048">
                <a:solidFill>
                  <a:srgbClr val="0E2C4B"/>
                </a:solidFill>
                <a:latin typeface="Muli Bold"/>
                <a:ea typeface="Muli Bold"/>
                <a:cs typeface="Muli Bold"/>
                <a:sym typeface="Muli Bold"/>
              </a:rPr>
              <a:t>This project introduces an innovative Online Pharmacy Web Application utilizing cloud-based DES (Data Encryption Standard) and ciphertext algorithms. The system caters to three main user roles: admin, customer, and user, each equipped with unique login capabilities. </a:t>
            </a:r>
          </a:p>
          <a:p>
            <a:pPr algn="just" marL="658096" indent="-329048" lvl="1">
              <a:lnSpc>
                <a:spcPts val="3657"/>
              </a:lnSpc>
              <a:buFont typeface="Arial"/>
              <a:buChar char="•"/>
            </a:pPr>
            <a:r>
              <a:rPr lang="en-US" sz="3048">
                <a:solidFill>
                  <a:srgbClr val="0E2C4B"/>
                </a:solidFill>
                <a:latin typeface="Muli Bold"/>
                <a:ea typeface="Muli Bold"/>
                <a:cs typeface="Muli Bold"/>
                <a:sym typeface="Muli Bold"/>
              </a:rPr>
              <a:t>The core objective is to establish a secure and efficient platform for purchasing pharmaceutical products over the internet. </a:t>
            </a:r>
          </a:p>
          <a:p>
            <a:pPr algn="just" marL="658096" indent="-329048" lvl="1">
              <a:lnSpc>
                <a:spcPts val="3657"/>
              </a:lnSpc>
              <a:buFont typeface="Arial"/>
              <a:buChar char="•"/>
            </a:pPr>
            <a:r>
              <a:rPr lang="en-US" sz="3048">
                <a:solidFill>
                  <a:srgbClr val="0E2C4B"/>
                </a:solidFill>
                <a:latin typeface="Muli Bold"/>
                <a:ea typeface="Muli Bold"/>
                <a:cs typeface="Muli Bold"/>
                <a:sym typeface="Muli Bold"/>
              </a:rPr>
              <a:t>Key features include robust encryption techniques implemented through DES to ensure the confidentiality and integrity of sensitive data, such as customer information and transaction records. </a:t>
            </a:r>
          </a:p>
          <a:p>
            <a:pPr algn="just" marL="658096" indent="-329048" lvl="1">
              <a:lnSpc>
                <a:spcPts val="3657"/>
              </a:lnSpc>
              <a:buFont typeface="Arial"/>
              <a:buChar char="•"/>
            </a:pPr>
            <a:r>
              <a:rPr lang="en-US" sz="3048">
                <a:solidFill>
                  <a:srgbClr val="0E2C4B"/>
                </a:solidFill>
                <a:latin typeface="Muli Bold"/>
                <a:ea typeface="Muli Bold"/>
                <a:cs typeface="Muli Bold"/>
                <a:sym typeface="Muli Bold"/>
              </a:rPr>
              <a:t>By leveraging cloud technology, the application achieves scalability and accessibility, accommodating diverse operational needs and user requirements. </a:t>
            </a:r>
          </a:p>
          <a:p>
            <a:pPr algn="just">
              <a:lnSpc>
                <a:spcPts val="3657"/>
              </a:lnSpc>
            </a:pPr>
          </a:p>
        </p:txBody>
      </p:sp>
      <p:sp>
        <p:nvSpPr>
          <p:cNvPr name="TextBox 12" id="12"/>
          <p:cNvSpPr txBox="true"/>
          <p:nvPr/>
        </p:nvSpPr>
        <p:spPr>
          <a:xfrm rot="0">
            <a:off x="1391641" y="1327198"/>
            <a:ext cx="7257023" cy="1057275"/>
          </a:xfrm>
          <a:prstGeom prst="rect">
            <a:avLst/>
          </a:prstGeom>
        </p:spPr>
        <p:txBody>
          <a:bodyPr anchor="t" rtlCol="false" tIns="0" lIns="0" bIns="0" rIns="0">
            <a:spAutoFit/>
          </a:bodyPr>
          <a:lstStyle/>
          <a:p>
            <a:pPr algn="l">
              <a:lnSpc>
                <a:spcPts val="8400"/>
              </a:lnSpc>
            </a:pPr>
            <a:r>
              <a:rPr lang="en-US" sz="7000" b="true">
                <a:solidFill>
                  <a:srgbClr val="0E2C4B"/>
                </a:solidFill>
                <a:latin typeface="Muli Bold Bold"/>
                <a:ea typeface="Muli Bold Bold"/>
                <a:cs typeface="Muli Bold Bold"/>
                <a:sym typeface="Muli Bold Bold"/>
              </a:rPr>
              <a:t>ABSTRACT</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648035" y="3646420"/>
            <a:ext cx="8050244" cy="4528262"/>
          </a:xfrm>
          <a:custGeom>
            <a:avLst/>
            <a:gdLst/>
            <a:ahLst/>
            <a:cxnLst/>
            <a:rect r="r" b="b" t="t" l="l"/>
            <a:pathLst>
              <a:path h="4528262" w="8050244">
                <a:moveTo>
                  <a:pt x="0" y="0"/>
                </a:moveTo>
                <a:lnTo>
                  <a:pt x="8050244" y="0"/>
                </a:lnTo>
                <a:lnTo>
                  <a:pt x="8050244" y="4528263"/>
                </a:lnTo>
                <a:lnTo>
                  <a:pt x="0" y="4528263"/>
                </a:lnTo>
                <a:lnTo>
                  <a:pt x="0" y="0"/>
                </a:lnTo>
                <a:close/>
              </a:path>
            </a:pathLst>
          </a:custGeom>
          <a:blipFill>
            <a:blip r:embed="rId2"/>
            <a:stretch>
              <a:fillRect l="0" t="0" r="0" b="0"/>
            </a:stretch>
          </a:blipFill>
        </p:spPr>
      </p:sp>
      <p:sp>
        <p:nvSpPr>
          <p:cNvPr name="Freeform 3" id="3"/>
          <p:cNvSpPr/>
          <p:nvPr/>
        </p:nvSpPr>
        <p:spPr>
          <a:xfrm flipH="false" flipV="false" rot="0">
            <a:off x="9694616" y="3646420"/>
            <a:ext cx="8108028" cy="4560766"/>
          </a:xfrm>
          <a:custGeom>
            <a:avLst/>
            <a:gdLst/>
            <a:ahLst/>
            <a:cxnLst/>
            <a:rect r="r" b="b" t="t" l="l"/>
            <a:pathLst>
              <a:path h="4560766" w="8108028">
                <a:moveTo>
                  <a:pt x="0" y="0"/>
                </a:moveTo>
                <a:lnTo>
                  <a:pt x="8108028" y="0"/>
                </a:lnTo>
                <a:lnTo>
                  <a:pt x="8108028" y="4560766"/>
                </a:lnTo>
                <a:lnTo>
                  <a:pt x="0" y="4560766"/>
                </a:lnTo>
                <a:lnTo>
                  <a:pt x="0" y="0"/>
                </a:lnTo>
                <a:close/>
              </a:path>
            </a:pathLst>
          </a:custGeom>
          <a:blipFill>
            <a:blip r:embed="rId3"/>
            <a:stretch>
              <a:fillRect l="0" t="0" r="0" b="0"/>
            </a:stretch>
          </a:blipFill>
        </p:spPr>
      </p:sp>
      <p:sp>
        <p:nvSpPr>
          <p:cNvPr name="TextBox 4" id="4"/>
          <p:cNvSpPr txBox="true"/>
          <p:nvPr/>
        </p:nvSpPr>
        <p:spPr>
          <a:xfrm rot="0">
            <a:off x="387235" y="1799570"/>
            <a:ext cx="8050244" cy="1352550"/>
          </a:xfrm>
          <a:prstGeom prst="rect">
            <a:avLst/>
          </a:prstGeom>
        </p:spPr>
        <p:txBody>
          <a:bodyPr anchor="t" rtlCol="false" tIns="0" lIns="0" bIns="0" rIns="0">
            <a:spAutoFit/>
          </a:bodyPr>
          <a:lstStyle/>
          <a:p>
            <a:pPr algn="ctr">
              <a:lnSpc>
                <a:spcPts val="5395"/>
              </a:lnSpc>
              <a:spcBef>
                <a:spcPct val="0"/>
              </a:spcBef>
            </a:pPr>
            <a:r>
              <a:rPr lang="en-US" b="true" sz="4496">
                <a:solidFill>
                  <a:srgbClr val="000000"/>
                </a:solidFill>
                <a:latin typeface="Crimson Pro Bold"/>
                <a:ea typeface="Crimson Pro Bold"/>
                <a:cs typeface="Crimson Pro Bold"/>
                <a:sym typeface="Crimson Pro Bold"/>
              </a:rPr>
              <a:t>CUSTOMER REGISTRATION PAGE</a:t>
            </a:r>
          </a:p>
        </p:txBody>
      </p:sp>
      <p:sp>
        <p:nvSpPr>
          <p:cNvPr name="TextBox 5" id="5"/>
          <p:cNvSpPr txBox="true"/>
          <p:nvPr/>
        </p:nvSpPr>
        <p:spPr>
          <a:xfrm rot="0">
            <a:off x="10409919" y="1780520"/>
            <a:ext cx="6677422" cy="790575"/>
          </a:xfrm>
          <a:prstGeom prst="rect">
            <a:avLst/>
          </a:prstGeom>
        </p:spPr>
        <p:txBody>
          <a:bodyPr anchor="t" rtlCol="false" tIns="0" lIns="0" bIns="0" rIns="0">
            <a:spAutoFit/>
          </a:bodyPr>
          <a:lstStyle/>
          <a:p>
            <a:pPr algn="ctr">
              <a:lnSpc>
                <a:spcPts val="6115"/>
              </a:lnSpc>
              <a:spcBef>
                <a:spcPct val="0"/>
              </a:spcBef>
            </a:pPr>
            <a:r>
              <a:rPr lang="en-US" b="true" sz="5096">
                <a:solidFill>
                  <a:srgbClr val="000000"/>
                </a:solidFill>
                <a:latin typeface="Crimson Pro Bold"/>
                <a:ea typeface="Crimson Pro Bold"/>
                <a:cs typeface="Crimson Pro Bold"/>
                <a:sym typeface="Crimson Pro Bold"/>
              </a:rPr>
              <a:t>DELIVERY LOGIN PAGE </a:t>
            </a:r>
          </a:p>
        </p:txBody>
      </p:sp>
    </p:spTree>
  </p:cSld>
  <p:clrMapOvr>
    <a:masterClrMapping/>
  </p:clrMapOvr>
</p:sld>
</file>

<file path=ppt/slides/slide21.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6415732" y="573087"/>
            <a:ext cx="5456536" cy="911225"/>
          </a:xfrm>
          <a:prstGeom prst="rect">
            <a:avLst/>
          </a:prstGeom>
        </p:spPr>
        <p:txBody>
          <a:bodyPr anchor="t" rtlCol="false" tIns="0" lIns="0" bIns="0" rIns="0">
            <a:spAutoFit/>
          </a:bodyPr>
          <a:lstStyle/>
          <a:p>
            <a:pPr algn="ctr">
              <a:lnSpc>
                <a:spcPts val="7195"/>
              </a:lnSpc>
              <a:spcBef>
                <a:spcPct val="0"/>
              </a:spcBef>
            </a:pPr>
            <a:r>
              <a:rPr lang="en-US" b="true" sz="5996">
                <a:solidFill>
                  <a:srgbClr val="000000"/>
                </a:solidFill>
                <a:latin typeface="Cooper BT Bold"/>
                <a:ea typeface="Cooper BT Bold"/>
                <a:cs typeface="Cooper BT Bold"/>
                <a:sym typeface="Cooper BT Bold"/>
              </a:rPr>
              <a:t>CONCLUSION</a:t>
            </a:r>
          </a:p>
        </p:txBody>
      </p:sp>
      <p:sp>
        <p:nvSpPr>
          <p:cNvPr name="TextBox 3" id="3"/>
          <p:cNvSpPr txBox="true"/>
          <p:nvPr/>
        </p:nvSpPr>
        <p:spPr>
          <a:xfrm rot="0">
            <a:off x="739815" y="2175670"/>
            <a:ext cx="16808369" cy="7082630"/>
          </a:xfrm>
          <a:prstGeom prst="rect">
            <a:avLst/>
          </a:prstGeom>
        </p:spPr>
        <p:txBody>
          <a:bodyPr anchor="t" rtlCol="false" tIns="0" lIns="0" bIns="0" rIns="0">
            <a:spAutoFit/>
          </a:bodyPr>
          <a:lstStyle/>
          <a:p>
            <a:pPr algn="just">
              <a:lnSpc>
                <a:spcPts val="3988"/>
              </a:lnSpc>
              <a:spcBef>
                <a:spcPct val="0"/>
              </a:spcBef>
            </a:pPr>
            <a:r>
              <a:rPr lang="en-US" sz="3323">
                <a:solidFill>
                  <a:srgbClr val="000000"/>
                </a:solidFill>
                <a:latin typeface="Cooper BT Light"/>
                <a:ea typeface="Cooper BT Light"/>
                <a:cs typeface="Cooper BT Light"/>
                <a:sym typeface="Cooper BT Light"/>
              </a:rPr>
              <a:t>The pharmacy management system plays a pivotal role in transforming the way pharmacies operate in a digital world. By integrating core functionalities like customer order management, prescription uploads, real-time delivery tracking, and administrative control, the system addresses key challenges faced by traditional pharmacies. One of the most significant contributions is the streamlining of the medicine ordering process, which enhances convenience for customers who can now upload prescriptions, track their orders, and make secure payments, all through a web-based platform. From a performance standpoint, the system is built to handle a variety of user roles— admin, customers, and delivery personnel—each with distinct tasks. To ensure a smooth experience for all users, the system incorporates asynchronous operations, effective database management, and scalability features. This allows for quick processing of user requests, even under heavy workloads. The use of CDNs for large file uploads, optimized database queries, and caching of frequently accessed data ensure that the system can handle high traffic without compromising performance. </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889367" y="1980538"/>
            <a:ext cx="14509265" cy="7805247"/>
          </a:xfrm>
          <a:custGeom>
            <a:avLst/>
            <a:gdLst/>
            <a:ahLst/>
            <a:cxnLst/>
            <a:rect r="r" b="b" t="t" l="l"/>
            <a:pathLst>
              <a:path h="7805247" w="14509265">
                <a:moveTo>
                  <a:pt x="0" y="0"/>
                </a:moveTo>
                <a:lnTo>
                  <a:pt x="14509266" y="0"/>
                </a:lnTo>
                <a:lnTo>
                  <a:pt x="14509266" y="7805247"/>
                </a:lnTo>
                <a:lnTo>
                  <a:pt x="0" y="7805247"/>
                </a:lnTo>
                <a:lnTo>
                  <a:pt x="0" y="0"/>
                </a:lnTo>
                <a:close/>
              </a:path>
            </a:pathLst>
          </a:custGeom>
          <a:blipFill>
            <a:blip r:embed="rId2"/>
            <a:stretch>
              <a:fillRect l="0" t="0" r="-1468" b="0"/>
            </a:stretch>
          </a:blipFill>
        </p:spPr>
      </p:sp>
      <p:sp>
        <p:nvSpPr>
          <p:cNvPr name="Freeform 3" id="3"/>
          <p:cNvSpPr/>
          <p:nvPr/>
        </p:nvSpPr>
        <p:spPr>
          <a:xfrm flipH="false" flipV="false" rot="0">
            <a:off x="15669646" y="348720"/>
            <a:ext cx="2198929" cy="2773878"/>
          </a:xfrm>
          <a:custGeom>
            <a:avLst/>
            <a:gdLst/>
            <a:ahLst/>
            <a:cxnLst/>
            <a:rect r="r" b="b" t="t" l="l"/>
            <a:pathLst>
              <a:path h="2773878" w="2198929">
                <a:moveTo>
                  <a:pt x="0" y="0"/>
                </a:moveTo>
                <a:lnTo>
                  <a:pt x="2198929" y="0"/>
                </a:lnTo>
                <a:lnTo>
                  <a:pt x="2198929" y="2773878"/>
                </a:lnTo>
                <a:lnTo>
                  <a:pt x="0" y="277387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8300582">
            <a:off x="4610278" y="-2981682"/>
            <a:ext cx="8254499" cy="8058455"/>
          </a:xfrm>
          <a:custGeom>
            <a:avLst/>
            <a:gdLst/>
            <a:ahLst/>
            <a:cxnLst/>
            <a:rect r="r" b="b" t="t" l="l"/>
            <a:pathLst>
              <a:path h="8058455" w="8254499">
                <a:moveTo>
                  <a:pt x="0" y="0"/>
                </a:moveTo>
                <a:lnTo>
                  <a:pt x="8254499" y="0"/>
                </a:lnTo>
                <a:lnTo>
                  <a:pt x="8254499" y="8058455"/>
                </a:lnTo>
                <a:lnTo>
                  <a:pt x="0" y="8058455"/>
                </a:lnTo>
                <a:lnTo>
                  <a:pt x="0" y="0"/>
                </a:lnTo>
                <a:close/>
              </a:path>
            </a:pathLst>
          </a:custGeom>
          <a:blipFill>
            <a:blip r:embed="rId5"/>
            <a:stretch>
              <a:fillRect l="0" t="0" r="0" b="0"/>
            </a:stretch>
          </a:blipFill>
        </p:spPr>
      </p:sp>
      <p:sp>
        <p:nvSpPr>
          <p:cNvPr name="TextBox 5" id="5"/>
          <p:cNvSpPr txBox="true"/>
          <p:nvPr/>
        </p:nvSpPr>
        <p:spPr>
          <a:xfrm rot="0">
            <a:off x="4061870" y="409891"/>
            <a:ext cx="9433818" cy="1104268"/>
          </a:xfrm>
          <a:prstGeom prst="rect">
            <a:avLst/>
          </a:prstGeom>
        </p:spPr>
        <p:txBody>
          <a:bodyPr anchor="t" rtlCol="false" tIns="0" lIns="0" bIns="0" rIns="0">
            <a:spAutoFit/>
          </a:bodyPr>
          <a:lstStyle/>
          <a:p>
            <a:pPr algn="ctr">
              <a:lnSpc>
                <a:spcPts val="8959"/>
              </a:lnSpc>
              <a:spcBef>
                <a:spcPct val="0"/>
              </a:spcBef>
            </a:pPr>
            <a:r>
              <a:rPr lang="en-US" b="true" sz="6399">
                <a:solidFill>
                  <a:srgbClr val="000000"/>
                </a:solidFill>
                <a:latin typeface="Crimson Pro Bold"/>
                <a:ea typeface="Crimson Pro Bold"/>
                <a:cs typeface="Crimson Pro Bold"/>
                <a:sym typeface="Crimson Pro Bold"/>
              </a:rPr>
              <a:t>ARCHITECTURE DIAGRAM</a:t>
            </a:r>
          </a:p>
        </p:txBody>
      </p:sp>
    </p:spTree>
  </p:cSld>
  <p:clrMapOvr>
    <a:masterClrMapping/>
  </p:clrMapOvr>
</p:sld>
</file>

<file path=ppt/slides/slide4.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663125" y="429125"/>
            <a:ext cx="17194970" cy="8397309"/>
          </a:xfrm>
          <a:prstGeom prst="rect">
            <a:avLst/>
          </a:prstGeom>
        </p:spPr>
        <p:txBody>
          <a:bodyPr anchor="t" rtlCol="false" tIns="0" lIns="0" bIns="0" rIns="0">
            <a:spAutoFit/>
          </a:bodyPr>
          <a:lstStyle/>
          <a:p>
            <a:pPr algn="ctr">
              <a:lnSpc>
                <a:spcPts val="6749"/>
              </a:lnSpc>
            </a:pPr>
            <a:r>
              <a:rPr lang="en-US" sz="4821" b="true">
                <a:solidFill>
                  <a:srgbClr val="000000"/>
                </a:solidFill>
                <a:latin typeface="Crimson Pro Bold"/>
                <a:ea typeface="Crimson Pro Bold"/>
                <a:cs typeface="Crimson Pro Bold"/>
                <a:sym typeface="Crimson Pro Bold"/>
              </a:rPr>
              <a:t>PROBLEM STATEMENT </a:t>
            </a:r>
          </a:p>
          <a:p>
            <a:pPr algn="just">
              <a:lnSpc>
                <a:spcPts val="5930"/>
              </a:lnSpc>
            </a:pPr>
            <a:r>
              <a:rPr lang="en-US" sz="4821" b="true">
                <a:solidFill>
                  <a:srgbClr val="000000"/>
                </a:solidFill>
                <a:latin typeface="Crimson Pro Bold"/>
                <a:ea typeface="Crimson Pro Bold"/>
                <a:cs typeface="Crimson Pro Bold"/>
                <a:sym typeface="Crimson Pro Bold"/>
              </a:rPr>
              <a:t>Traditional pharmacy systems often rely on manual processes for managing prescriptions and handling orders, which can lead to inefficiencies, long wait times, and errors in medication fulfillment. Patients are required to visit pharmacies in person to place orders, making the process inconvenient, especially for those with mobility or health challenges. Additionally, basic inventory management systems can result in medication shortages and delays. The absence of real-time order tracking and limited communication between patients and pharmacy staff further contribute to an unsatisfactory patient experience.</a:t>
            </a:r>
          </a:p>
        </p:txBody>
      </p:sp>
    </p:spTree>
  </p:cSld>
  <p:clrMapOvr>
    <a:masterClrMapping/>
  </p:clrMapOvr>
</p:sld>
</file>

<file path=ppt/slides/slide5.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289965" y="424371"/>
            <a:ext cx="17708070" cy="9006907"/>
          </a:xfrm>
          <a:prstGeom prst="rect">
            <a:avLst/>
          </a:prstGeom>
        </p:spPr>
        <p:txBody>
          <a:bodyPr anchor="t" rtlCol="false" tIns="0" lIns="0" bIns="0" rIns="0">
            <a:spAutoFit/>
          </a:bodyPr>
          <a:lstStyle/>
          <a:p>
            <a:pPr algn="ctr">
              <a:lnSpc>
                <a:spcPts val="5981"/>
              </a:lnSpc>
            </a:pPr>
            <a:r>
              <a:rPr lang="en-US" sz="4272" b="true">
                <a:solidFill>
                  <a:srgbClr val="000000"/>
                </a:solidFill>
                <a:latin typeface="Crimson Pro Bold"/>
                <a:ea typeface="Crimson Pro Bold"/>
                <a:cs typeface="Crimson Pro Bold"/>
                <a:sym typeface="Crimson Pro Bold"/>
              </a:rPr>
              <a:t>EXISTING METHODS </a:t>
            </a:r>
          </a:p>
          <a:p>
            <a:pPr algn="l">
              <a:lnSpc>
                <a:spcPts val="5981"/>
              </a:lnSpc>
            </a:pPr>
          </a:p>
          <a:p>
            <a:pPr algn="ctr">
              <a:lnSpc>
                <a:spcPts val="5981"/>
              </a:lnSpc>
            </a:pPr>
            <a:r>
              <a:rPr lang="en-US" sz="4272" b="true">
                <a:solidFill>
                  <a:srgbClr val="000000"/>
                </a:solidFill>
                <a:latin typeface="Crimson Pro Bold"/>
                <a:ea typeface="Crimson Pro Bold"/>
                <a:cs typeface="Crimson Pro Bold"/>
                <a:sym typeface="Crimson Pro Bold"/>
              </a:rPr>
              <a:t>1. Manual Prescription Processing: Pharmacies often rely on manual input for processing prescriptions. Patients visit in person, and the staff manually enters prescription details into their system </a:t>
            </a:r>
          </a:p>
          <a:p>
            <a:pPr algn="ctr">
              <a:lnSpc>
                <a:spcPts val="5981"/>
              </a:lnSpc>
            </a:pPr>
            <a:r>
              <a:rPr lang="en-US" sz="4272" b="true">
                <a:solidFill>
                  <a:srgbClr val="000000"/>
                </a:solidFill>
                <a:latin typeface="Crimson Pro Bold"/>
                <a:ea typeface="Crimson Pro Bold"/>
                <a:cs typeface="Crimson Pro Bold"/>
                <a:sym typeface="Crimson Pro Bold"/>
              </a:rPr>
              <a:t>2. In-Person Medication Ordering: Patients typically need to be physically present at the pharmacy to place their orders, leading to long wait times, inconvenience for those with mobility issues, and a lack of flexibility for chronic patients who need regular refills. </a:t>
            </a:r>
          </a:p>
          <a:p>
            <a:pPr algn="ctr">
              <a:lnSpc>
                <a:spcPts val="5981"/>
              </a:lnSpc>
              <a:spcBef>
                <a:spcPct val="0"/>
              </a:spcBef>
            </a:pPr>
            <a:r>
              <a:rPr lang="en-US" b="true" sz="4272">
                <a:solidFill>
                  <a:srgbClr val="000000"/>
                </a:solidFill>
                <a:latin typeface="Crimson Pro Bold"/>
                <a:ea typeface="Crimson Pro Bold"/>
                <a:cs typeface="Crimson Pro Bold"/>
                <a:sym typeface="Crimson Pro Bold"/>
              </a:rPr>
              <a:t>3. Basic Inventory Management: Inventory is usually tracked manually or through simple digital systems, which often do not provide real-time data. This can lead to stock shortages or overstocking </a:t>
            </a:r>
          </a:p>
        </p:txBody>
      </p:sp>
    </p:spTree>
  </p:cSld>
  <p:clrMapOvr>
    <a:masterClrMapping/>
  </p:clrMapOvr>
</p:sld>
</file>

<file path=ppt/slides/slide6.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1028700" y="560952"/>
            <a:ext cx="16201600" cy="9149220"/>
          </a:xfrm>
          <a:prstGeom prst="rect">
            <a:avLst/>
          </a:prstGeom>
        </p:spPr>
        <p:txBody>
          <a:bodyPr anchor="t" rtlCol="false" tIns="0" lIns="0" bIns="0" rIns="0">
            <a:spAutoFit/>
          </a:bodyPr>
          <a:lstStyle/>
          <a:p>
            <a:pPr algn="ctr">
              <a:lnSpc>
                <a:spcPts val="5837"/>
              </a:lnSpc>
            </a:pPr>
            <a:r>
              <a:rPr lang="en-US" sz="4169" b="true">
                <a:solidFill>
                  <a:srgbClr val="000000"/>
                </a:solidFill>
                <a:latin typeface="Crimson Pro Bold"/>
                <a:ea typeface="Crimson Pro Bold"/>
                <a:cs typeface="Crimson Pro Bold"/>
                <a:sym typeface="Crimson Pro Bold"/>
              </a:rPr>
              <a:t>PROPOSED WORK </a:t>
            </a:r>
          </a:p>
          <a:p>
            <a:pPr algn="just">
              <a:lnSpc>
                <a:spcPts val="5137"/>
              </a:lnSpc>
            </a:pPr>
            <a:r>
              <a:rPr lang="en-US" sz="3669" b="true">
                <a:solidFill>
                  <a:srgbClr val="000000"/>
                </a:solidFill>
                <a:latin typeface="Crimson Pro Bold"/>
                <a:ea typeface="Crimson Pro Bold"/>
                <a:cs typeface="Crimson Pro Bold"/>
                <a:sym typeface="Crimson Pro Bold"/>
              </a:rPr>
              <a:t>The proposed work involves the development and implementation of a Pharmacy Information System (PIS) designed to enhance the efficiency and effectiveness of pharmacy operations. The key features of the system include: 1. Online Prescription Upload: Patients can securely log in and upload their prescriptions through the web application, eliminating the need for in-person visits. </a:t>
            </a:r>
          </a:p>
          <a:p>
            <a:pPr algn="just">
              <a:lnSpc>
                <a:spcPts val="5137"/>
              </a:lnSpc>
            </a:pPr>
            <a:r>
              <a:rPr lang="en-US" sz="3669" b="true">
                <a:solidFill>
                  <a:srgbClr val="000000"/>
                </a:solidFill>
                <a:latin typeface="Crimson Pro Bold"/>
                <a:ea typeface="Crimson Pro Bold"/>
                <a:cs typeface="Crimson Pro Bold"/>
                <a:sym typeface="Crimson Pro Bold"/>
              </a:rPr>
              <a:t>2. Medication Ordering: The system allows patients to place medication orders online, reducing wait times and improving accessibility. </a:t>
            </a:r>
          </a:p>
          <a:p>
            <a:pPr algn="just">
              <a:lnSpc>
                <a:spcPts val="5137"/>
              </a:lnSpc>
            </a:pPr>
            <a:r>
              <a:rPr lang="en-US" sz="3669" b="true">
                <a:solidFill>
                  <a:srgbClr val="000000"/>
                </a:solidFill>
                <a:latin typeface="Crimson Pro Bold"/>
                <a:ea typeface="Crimson Pro Bold"/>
                <a:cs typeface="Crimson Pro Bold"/>
                <a:sym typeface="Crimson Pro Bold"/>
              </a:rPr>
              <a:t>3. Real-Time Order Tracking: Patients can track the status of their orders in real?time, providing transparency and reducing uncertainty about when medications will be ready. </a:t>
            </a:r>
          </a:p>
          <a:p>
            <a:pPr algn="just">
              <a:lnSpc>
                <a:spcPts val="5137"/>
              </a:lnSpc>
              <a:spcBef>
                <a:spcPct val="0"/>
              </a:spcBef>
            </a:pPr>
            <a:r>
              <a:rPr lang="en-US" b="true" sz="3669">
                <a:solidFill>
                  <a:srgbClr val="000000"/>
                </a:solidFill>
                <a:latin typeface="Crimson Pro Bold"/>
                <a:ea typeface="Crimson Pro Bold"/>
                <a:cs typeface="Crimson Pro Bold"/>
                <a:sym typeface="Crimson Pro Bold"/>
              </a:rPr>
              <a:t>4. Automated Inventory Management: The system will integrate an automated inventory management feature to ensure accurate stock levels and timely restocking of medications.</a:t>
            </a:r>
          </a:p>
        </p:txBody>
      </p:sp>
    </p:spTree>
  </p:cSld>
  <p:clrMapOvr>
    <a:masterClrMapping/>
  </p:clrMapOvr>
</p:sld>
</file>

<file path=ppt/slides/slide7.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1028700" y="580244"/>
            <a:ext cx="14621967" cy="9050312"/>
          </a:xfrm>
          <a:prstGeom prst="rect">
            <a:avLst/>
          </a:prstGeom>
        </p:spPr>
        <p:txBody>
          <a:bodyPr anchor="t" rtlCol="false" tIns="0" lIns="0" bIns="0" rIns="0">
            <a:spAutoFit/>
          </a:bodyPr>
          <a:lstStyle/>
          <a:p>
            <a:pPr algn="l">
              <a:lnSpc>
                <a:spcPts val="5163"/>
              </a:lnSpc>
            </a:pPr>
            <a:r>
              <a:rPr lang="en-US" sz="3688" b="true">
                <a:solidFill>
                  <a:srgbClr val="000000"/>
                </a:solidFill>
                <a:latin typeface="Crimson Pro Bold"/>
                <a:ea typeface="Crimson Pro Bold"/>
                <a:cs typeface="Crimson Pro Bold"/>
                <a:sym typeface="Crimson Pro Bold"/>
              </a:rPr>
              <a:t> HARDWARE REQUIREMENTS </a:t>
            </a:r>
          </a:p>
          <a:p>
            <a:pPr algn="l">
              <a:lnSpc>
                <a:spcPts val="5163"/>
              </a:lnSpc>
            </a:pPr>
            <a:r>
              <a:rPr lang="en-US" sz="3688" b="true">
                <a:solidFill>
                  <a:srgbClr val="000000"/>
                </a:solidFill>
                <a:latin typeface="Crimson Pro Bold"/>
                <a:ea typeface="Crimson Pro Bold"/>
                <a:cs typeface="Crimson Pro Bold"/>
                <a:sym typeface="Crimson Pro Bold"/>
              </a:rPr>
              <a:t>• </a:t>
            </a:r>
            <a:r>
              <a:rPr lang="en-US" sz="3688">
                <a:solidFill>
                  <a:srgbClr val="000000"/>
                </a:solidFill>
                <a:latin typeface="Crimson Pro"/>
                <a:ea typeface="Crimson Pro"/>
                <a:cs typeface="Crimson Pro"/>
                <a:sym typeface="Crimson Pro"/>
              </a:rPr>
              <a:t>System: Dual core </a:t>
            </a:r>
          </a:p>
          <a:p>
            <a:pPr algn="l">
              <a:lnSpc>
                <a:spcPts val="5163"/>
              </a:lnSpc>
            </a:pPr>
            <a:r>
              <a:rPr lang="en-US" sz="3688">
                <a:solidFill>
                  <a:srgbClr val="000000"/>
                </a:solidFill>
                <a:latin typeface="Crimson Pro"/>
                <a:ea typeface="Crimson Pro"/>
                <a:cs typeface="Crimson Pro"/>
                <a:sym typeface="Crimson Pro"/>
              </a:rPr>
              <a:t>• Hard Disk: 500 GB </a:t>
            </a:r>
          </a:p>
          <a:p>
            <a:pPr algn="l">
              <a:lnSpc>
                <a:spcPts val="5163"/>
              </a:lnSpc>
            </a:pPr>
            <a:r>
              <a:rPr lang="en-US" sz="3688">
                <a:solidFill>
                  <a:srgbClr val="000000"/>
                </a:solidFill>
                <a:latin typeface="Crimson Pro"/>
                <a:ea typeface="Crimson Pro"/>
                <a:cs typeface="Crimson Pro"/>
                <a:sym typeface="Crimson Pro"/>
              </a:rPr>
              <a:t>• RAM: 8 GB • Monitor: 15" VGA Colour </a:t>
            </a:r>
          </a:p>
          <a:p>
            <a:pPr algn="l">
              <a:lnSpc>
                <a:spcPts val="5163"/>
              </a:lnSpc>
            </a:pPr>
            <a:r>
              <a:rPr lang="en-US" sz="3688">
                <a:solidFill>
                  <a:srgbClr val="000000"/>
                </a:solidFill>
                <a:latin typeface="Crimson Pro"/>
                <a:ea typeface="Crimson Pro"/>
                <a:cs typeface="Crimson Pro"/>
                <a:sym typeface="Crimson Pro"/>
              </a:rPr>
              <a:t>• Mouse: Logitech </a:t>
            </a:r>
          </a:p>
          <a:p>
            <a:pPr algn="l">
              <a:lnSpc>
                <a:spcPts val="5163"/>
              </a:lnSpc>
            </a:pPr>
            <a:r>
              <a:rPr lang="en-US" sz="3688">
                <a:solidFill>
                  <a:srgbClr val="000000"/>
                </a:solidFill>
                <a:latin typeface="Crimson Pro"/>
                <a:ea typeface="Crimson Pro"/>
                <a:cs typeface="Crimson Pro"/>
                <a:sym typeface="Crimson Pro"/>
              </a:rPr>
              <a:t>• Network: High-speed router (10 Mbps minimum)</a:t>
            </a:r>
          </a:p>
          <a:p>
            <a:pPr algn="l">
              <a:lnSpc>
                <a:spcPts val="5163"/>
              </a:lnSpc>
            </a:pPr>
            <a:r>
              <a:rPr lang="en-US" sz="3688" b="true">
                <a:solidFill>
                  <a:srgbClr val="000000"/>
                </a:solidFill>
                <a:latin typeface="Crimson Pro Bold"/>
                <a:ea typeface="Crimson Pro Bold"/>
                <a:cs typeface="Crimson Pro Bold"/>
                <a:sym typeface="Crimson Pro Bold"/>
              </a:rPr>
              <a:t> SOFTWARE REQUIREMENTS </a:t>
            </a:r>
          </a:p>
          <a:p>
            <a:pPr algn="l">
              <a:lnSpc>
                <a:spcPts val="5163"/>
              </a:lnSpc>
            </a:pPr>
            <a:r>
              <a:rPr lang="en-US" sz="3688" b="true">
                <a:solidFill>
                  <a:srgbClr val="000000"/>
                </a:solidFill>
                <a:latin typeface="Crimson Pro Bold"/>
                <a:ea typeface="Crimson Pro Bold"/>
                <a:cs typeface="Crimson Pro Bold"/>
                <a:sym typeface="Crimson Pro Bold"/>
              </a:rPr>
              <a:t>• </a:t>
            </a:r>
            <a:r>
              <a:rPr lang="en-US" sz="3688">
                <a:solidFill>
                  <a:srgbClr val="000000"/>
                </a:solidFill>
                <a:latin typeface="Crimson Pro"/>
                <a:ea typeface="Crimson Pro"/>
                <a:cs typeface="Crimson Pro"/>
                <a:sym typeface="Crimson Pro"/>
              </a:rPr>
              <a:t>Operating System: Windows 10/11, Linux (Ubuntu), or macOS </a:t>
            </a:r>
          </a:p>
          <a:p>
            <a:pPr algn="l">
              <a:lnSpc>
                <a:spcPts val="5163"/>
              </a:lnSpc>
            </a:pPr>
            <a:r>
              <a:rPr lang="en-US" sz="3688">
                <a:solidFill>
                  <a:srgbClr val="000000"/>
                </a:solidFill>
                <a:latin typeface="Crimson Pro"/>
                <a:ea typeface="Crimson Pro"/>
                <a:cs typeface="Crimson Pro"/>
                <a:sym typeface="Crimson Pro"/>
              </a:rPr>
              <a:t>• Database: MySQL, PostgreSQL, or MongoDB </a:t>
            </a:r>
          </a:p>
          <a:p>
            <a:pPr algn="l">
              <a:lnSpc>
                <a:spcPts val="5163"/>
              </a:lnSpc>
            </a:pPr>
            <a:r>
              <a:rPr lang="en-US" sz="3688">
                <a:solidFill>
                  <a:srgbClr val="000000"/>
                </a:solidFill>
                <a:latin typeface="Crimson Pro"/>
                <a:ea typeface="Crimson Pro"/>
                <a:cs typeface="Crimson Pro"/>
                <a:sym typeface="Crimson Pro"/>
              </a:rPr>
              <a:t>• Development Environment: NetBeans </a:t>
            </a:r>
          </a:p>
          <a:p>
            <a:pPr algn="l">
              <a:lnSpc>
                <a:spcPts val="5163"/>
              </a:lnSpc>
            </a:pPr>
            <a:r>
              <a:rPr lang="en-US" sz="3688">
                <a:solidFill>
                  <a:srgbClr val="000000"/>
                </a:solidFill>
                <a:latin typeface="Crimson Pro"/>
                <a:ea typeface="Crimson Pro"/>
                <a:cs typeface="Crimson Pro"/>
                <a:sym typeface="Crimson Pro"/>
              </a:rPr>
              <a:t>• Database Management: SQLyog </a:t>
            </a:r>
          </a:p>
          <a:p>
            <a:pPr algn="l">
              <a:lnSpc>
                <a:spcPts val="5163"/>
              </a:lnSpc>
            </a:pPr>
            <a:r>
              <a:rPr lang="en-US" sz="3688">
                <a:solidFill>
                  <a:srgbClr val="000000"/>
                </a:solidFill>
                <a:latin typeface="Crimson Pro"/>
                <a:ea typeface="Crimson Pro"/>
                <a:cs typeface="Crimson Pro"/>
                <a:sym typeface="Crimson Pro"/>
              </a:rPr>
              <a:t>• Programming Languages: HTML, CSS, JavaScript, and a server-side language </a:t>
            </a:r>
          </a:p>
          <a:p>
            <a:pPr algn="l">
              <a:lnSpc>
                <a:spcPts val="5163"/>
              </a:lnSpc>
            </a:pPr>
            <a:r>
              <a:rPr lang="en-US" sz="3688">
                <a:solidFill>
                  <a:srgbClr val="000000"/>
                </a:solidFill>
                <a:latin typeface="Crimson Pro"/>
                <a:ea typeface="Crimson Pro"/>
                <a:cs typeface="Crimson Pro"/>
                <a:sym typeface="Crimson Pro"/>
              </a:rPr>
              <a:t>• Frameworks: React, Angular, or Vue.js for front end; Node.js or Django for </a:t>
            </a:r>
          </a:p>
          <a:p>
            <a:pPr algn="l">
              <a:lnSpc>
                <a:spcPts val="5163"/>
              </a:lnSpc>
              <a:spcBef>
                <a:spcPct val="0"/>
              </a:spcBef>
            </a:pPr>
            <a:r>
              <a:rPr lang="en-US" sz="3688">
                <a:solidFill>
                  <a:srgbClr val="000000"/>
                </a:solidFill>
                <a:latin typeface="Crimson Pro"/>
                <a:ea typeface="Crimson Pro"/>
                <a:cs typeface="Crimson Pro"/>
                <a:sym typeface="Crimson Pro"/>
              </a:rPr>
              <a:t>• Software: Antivirus and firewall protection</a:t>
            </a:r>
          </a:p>
        </p:txBody>
      </p:sp>
    </p:spTree>
  </p:cSld>
  <p:clrMapOvr>
    <a:masterClrMapping/>
  </p:clrMapOvr>
</p:sld>
</file>

<file path=ppt/slides/slide8.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347733" y="550769"/>
            <a:ext cx="17119670" cy="9080686"/>
          </a:xfrm>
          <a:prstGeom prst="rect">
            <a:avLst/>
          </a:prstGeom>
        </p:spPr>
        <p:txBody>
          <a:bodyPr anchor="t" rtlCol="false" tIns="0" lIns="0" bIns="0" rIns="0">
            <a:spAutoFit/>
          </a:bodyPr>
          <a:lstStyle/>
          <a:p>
            <a:pPr algn="just">
              <a:lnSpc>
                <a:spcPts val="6954"/>
              </a:lnSpc>
            </a:pPr>
            <a:r>
              <a:rPr lang="en-US" sz="4967" b="true">
                <a:solidFill>
                  <a:srgbClr val="000000"/>
                </a:solidFill>
                <a:latin typeface="Crimson Pro Bold"/>
                <a:ea typeface="Crimson Pro Bold"/>
                <a:cs typeface="Crimson Pro Bold"/>
                <a:sym typeface="Crimson Pro Bold"/>
              </a:rPr>
              <a:t>ADMIN SENSOR MODULE</a:t>
            </a:r>
          </a:p>
          <a:p>
            <a:pPr algn="just">
              <a:lnSpc>
                <a:spcPts val="6954"/>
              </a:lnSpc>
            </a:pPr>
          </a:p>
          <a:p>
            <a:pPr algn="just">
              <a:lnSpc>
                <a:spcPts val="5274"/>
              </a:lnSpc>
            </a:pPr>
            <a:r>
              <a:rPr lang="en-US" sz="3767" b="true">
                <a:solidFill>
                  <a:srgbClr val="000000"/>
                </a:solidFill>
                <a:latin typeface="Crimson Pro Bold"/>
                <a:ea typeface="Crimson Pro Bold"/>
                <a:cs typeface="Crimson Pro Bold"/>
                <a:sym typeface="Crimson Pro Bold"/>
              </a:rPr>
              <a:t>• Login: Admin can log in using the correct username and password. </a:t>
            </a:r>
          </a:p>
          <a:p>
            <a:pPr algn="just">
              <a:lnSpc>
                <a:spcPts val="5274"/>
              </a:lnSpc>
            </a:pPr>
            <a:r>
              <a:rPr lang="en-US" sz="3767" b="true">
                <a:solidFill>
                  <a:srgbClr val="000000"/>
                </a:solidFill>
                <a:latin typeface="Crimson Pro Bold"/>
                <a:ea typeface="Crimson Pro Bold"/>
                <a:cs typeface="Crimson Pro Bold"/>
                <a:sym typeface="Crimson Pro Bold"/>
              </a:rPr>
              <a:t>• Add Prescription: Add product details along with their costs. </a:t>
            </a:r>
          </a:p>
          <a:p>
            <a:pPr algn="just">
              <a:lnSpc>
                <a:spcPts val="5274"/>
              </a:lnSpc>
            </a:pPr>
            <a:r>
              <a:rPr lang="en-US" sz="3767" b="true">
                <a:solidFill>
                  <a:srgbClr val="000000"/>
                </a:solidFill>
                <a:latin typeface="Crimson Pro Bold"/>
                <a:ea typeface="Crimson Pro Bold"/>
                <a:cs typeface="Crimson Pro Bold"/>
                <a:sym typeface="Crimson Pro Bold"/>
              </a:rPr>
              <a:t>• View and Update: View all updated products categorized; options to delete or edit products. </a:t>
            </a:r>
          </a:p>
          <a:p>
            <a:pPr algn="just">
              <a:lnSpc>
                <a:spcPts val="5274"/>
              </a:lnSpc>
            </a:pPr>
            <a:r>
              <a:rPr lang="en-US" sz="3767" b="true">
                <a:solidFill>
                  <a:srgbClr val="000000"/>
                </a:solidFill>
                <a:latin typeface="Crimson Pro Bold"/>
                <a:ea typeface="Crimson Pro Bold"/>
                <a:cs typeface="Crimson Pro Bold"/>
                <a:sym typeface="Crimson Pro Bold"/>
              </a:rPr>
              <a:t>• Add Delivery Boy: Add new delivery boys with their basic information. </a:t>
            </a:r>
          </a:p>
          <a:p>
            <a:pPr algn="just">
              <a:lnSpc>
                <a:spcPts val="5274"/>
              </a:lnSpc>
            </a:pPr>
            <a:r>
              <a:rPr lang="en-US" sz="3767" b="true">
                <a:solidFill>
                  <a:srgbClr val="000000"/>
                </a:solidFill>
                <a:latin typeface="Crimson Pro Bold"/>
                <a:ea typeface="Crimson Pro Bold"/>
                <a:cs typeface="Crimson Pro Bold"/>
                <a:sym typeface="Crimson Pro Bold"/>
              </a:rPr>
              <a:t>• New Order: View all new orders, update product costs, and assign work to delivery boys. </a:t>
            </a:r>
          </a:p>
          <a:p>
            <a:pPr algn="just">
              <a:lnSpc>
                <a:spcPts val="5274"/>
              </a:lnSpc>
            </a:pPr>
            <a:r>
              <a:rPr lang="en-US" sz="3767" b="true">
                <a:solidFill>
                  <a:srgbClr val="000000"/>
                </a:solidFill>
                <a:latin typeface="Crimson Pro Bold"/>
                <a:ea typeface="Crimson Pro Bold"/>
                <a:cs typeface="Crimson Pro Bold"/>
                <a:sym typeface="Crimson Pro Bold"/>
              </a:rPr>
              <a:t>• Assign Work Status: Monitor and update the status of delivery tasks for delivery boys. </a:t>
            </a:r>
          </a:p>
          <a:p>
            <a:pPr algn="just">
              <a:lnSpc>
                <a:spcPts val="5274"/>
              </a:lnSpc>
            </a:pPr>
            <a:r>
              <a:rPr lang="en-US" sz="3767" b="true">
                <a:solidFill>
                  <a:srgbClr val="000000"/>
                </a:solidFill>
                <a:latin typeface="Crimson Pro Bold"/>
                <a:ea typeface="Crimson Pro Bold"/>
                <a:cs typeface="Crimson Pro Bold"/>
                <a:sym typeface="Crimson Pro Bold"/>
              </a:rPr>
              <a:t>• View All Transactions: View all delivered products and related transactions.</a:t>
            </a:r>
          </a:p>
          <a:p>
            <a:pPr algn="just">
              <a:lnSpc>
                <a:spcPts val="5274"/>
              </a:lnSpc>
              <a:spcBef>
                <a:spcPct val="0"/>
              </a:spcBef>
            </a:pPr>
            <a:r>
              <a:rPr lang="en-US" b="true" sz="3767">
                <a:solidFill>
                  <a:srgbClr val="000000"/>
                </a:solidFill>
                <a:latin typeface="Crimson Pro Bold"/>
                <a:ea typeface="Crimson Pro Bold"/>
                <a:cs typeface="Crimson Pro Bold"/>
                <a:sym typeface="Crimson Pro Bold"/>
              </a:rPr>
              <a:t> • Logout: Admin can log out of the system. </a:t>
            </a:r>
          </a:p>
        </p:txBody>
      </p:sp>
    </p:spTree>
  </p:cSld>
  <p:clrMapOvr>
    <a:masterClrMapping/>
  </p:clrMapOvr>
</p:sld>
</file>

<file path=ppt/slides/slide9.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272726" y="641969"/>
            <a:ext cx="18015274" cy="8012462"/>
          </a:xfrm>
          <a:prstGeom prst="rect">
            <a:avLst/>
          </a:prstGeom>
        </p:spPr>
        <p:txBody>
          <a:bodyPr anchor="t" rtlCol="false" tIns="0" lIns="0" bIns="0" rIns="0">
            <a:spAutoFit/>
          </a:bodyPr>
          <a:lstStyle/>
          <a:p>
            <a:pPr algn="l">
              <a:lnSpc>
                <a:spcPts val="8660"/>
              </a:lnSpc>
            </a:pPr>
            <a:r>
              <a:rPr lang="en-US" sz="6186" b="true">
                <a:solidFill>
                  <a:srgbClr val="000000"/>
                </a:solidFill>
                <a:latin typeface="Crimson Pro Bold"/>
                <a:ea typeface="Crimson Pro Bold"/>
                <a:cs typeface="Crimson Pro Bold"/>
                <a:sym typeface="Crimson Pro Bold"/>
              </a:rPr>
              <a:t>CUSTOMER SENSOR MODULE </a:t>
            </a:r>
          </a:p>
          <a:p>
            <a:pPr algn="l">
              <a:lnSpc>
                <a:spcPts val="6875"/>
              </a:lnSpc>
            </a:pPr>
            <a:r>
              <a:rPr lang="en-US" sz="4911">
                <a:solidFill>
                  <a:srgbClr val="000000"/>
                </a:solidFill>
                <a:latin typeface="Crimson Pro"/>
                <a:ea typeface="Crimson Pro"/>
                <a:cs typeface="Crimson Pro"/>
                <a:sym typeface="Crimson Pro"/>
              </a:rPr>
              <a:t>• Registration: Customers can register an account with basic information. </a:t>
            </a:r>
          </a:p>
          <a:p>
            <a:pPr algn="l">
              <a:lnSpc>
                <a:spcPts val="6875"/>
              </a:lnSpc>
            </a:pPr>
            <a:r>
              <a:rPr lang="en-US" sz="4911">
                <a:solidFill>
                  <a:srgbClr val="000000"/>
                </a:solidFill>
                <a:latin typeface="Crimson Pro"/>
                <a:ea typeface="Crimson Pro"/>
                <a:cs typeface="Crimson Pro"/>
                <a:sym typeface="Crimson Pro"/>
              </a:rPr>
              <a:t>• Login: Customers can log in with the correct username and password. </a:t>
            </a:r>
          </a:p>
          <a:p>
            <a:pPr algn="l">
              <a:lnSpc>
                <a:spcPts val="6875"/>
              </a:lnSpc>
            </a:pPr>
            <a:r>
              <a:rPr lang="en-US" sz="4911">
                <a:solidFill>
                  <a:srgbClr val="000000"/>
                </a:solidFill>
                <a:latin typeface="Crimson Pro"/>
                <a:ea typeface="Crimson Pro"/>
                <a:cs typeface="Crimson Pro"/>
                <a:sym typeface="Crimson Pro"/>
              </a:rPr>
              <a:t>• View Products: View all available products and place orders. </a:t>
            </a:r>
          </a:p>
          <a:p>
            <a:pPr algn="l">
              <a:lnSpc>
                <a:spcPts val="6875"/>
              </a:lnSpc>
            </a:pPr>
            <a:r>
              <a:rPr lang="en-US" sz="4911">
                <a:solidFill>
                  <a:srgbClr val="000000"/>
                </a:solidFill>
                <a:latin typeface="Crimson Pro"/>
                <a:ea typeface="Crimson Pro"/>
                <a:cs typeface="Crimson Pro"/>
                <a:sym typeface="Crimson Pro"/>
              </a:rPr>
              <a:t>• Upload Prescription: Upload prescriptions in image format for ordered products. </a:t>
            </a:r>
          </a:p>
          <a:p>
            <a:pPr algn="l">
              <a:lnSpc>
                <a:spcPts val="6875"/>
              </a:lnSpc>
            </a:pPr>
            <a:r>
              <a:rPr lang="en-US" sz="4911">
                <a:solidFill>
                  <a:srgbClr val="000000"/>
                </a:solidFill>
                <a:latin typeface="Crimson Pro"/>
                <a:ea typeface="Crimson Pro"/>
                <a:cs typeface="Crimson Pro"/>
                <a:sym typeface="Crimson Pro"/>
              </a:rPr>
              <a:t>• Payment Details: View all orders and cost updates. </a:t>
            </a:r>
          </a:p>
          <a:p>
            <a:pPr algn="l">
              <a:lnSpc>
                <a:spcPts val="6875"/>
              </a:lnSpc>
              <a:spcBef>
                <a:spcPct val="0"/>
              </a:spcBef>
            </a:pPr>
            <a:r>
              <a:rPr lang="en-US" sz="4911">
                <a:solidFill>
                  <a:srgbClr val="000000"/>
                </a:solidFill>
                <a:latin typeface="Crimson Pro"/>
                <a:ea typeface="Crimson Pro"/>
                <a:cs typeface="Crimson Pro"/>
                <a:sym typeface="Crimson Pro"/>
              </a:rPr>
              <a:t>• Logout: Customers can log out of their accounts.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DAGLTPP_R-0</dc:identifier>
  <dcterms:modified xsi:type="dcterms:W3CDTF">2011-08-01T06:04:30Z</dcterms:modified>
  <cp:revision>1</cp:revision>
  <dc:title>Orange and Blue 3D Elements Technology in Business and at Work Presentation</dc:title>
</cp:coreProperties>
</file>